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31"/>
  </p:notesMasterIdLst>
  <p:sldIdLst>
    <p:sldId id="1319" r:id="rId5"/>
    <p:sldId id="1330" r:id="rId6"/>
    <p:sldId id="260" r:id="rId7"/>
    <p:sldId id="968" r:id="rId8"/>
    <p:sldId id="261" r:id="rId9"/>
    <p:sldId id="1320" r:id="rId10"/>
    <p:sldId id="1331" r:id="rId11"/>
    <p:sldId id="1321" r:id="rId12"/>
    <p:sldId id="266" r:id="rId13"/>
    <p:sldId id="1322" r:id="rId14"/>
    <p:sldId id="1332" r:id="rId15"/>
    <p:sldId id="270" r:id="rId16"/>
    <p:sldId id="1323" r:id="rId17"/>
    <p:sldId id="271" r:id="rId18"/>
    <p:sldId id="1324" r:id="rId19"/>
    <p:sldId id="1333" r:id="rId20"/>
    <p:sldId id="273" r:id="rId21"/>
    <p:sldId id="1325" r:id="rId22"/>
    <p:sldId id="274" r:id="rId23"/>
    <p:sldId id="1326" r:id="rId24"/>
    <p:sldId id="1334" r:id="rId25"/>
    <p:sldId id="1327" r:id="rId26"/>
    <p:sldId id="276" r:id="rId27"/>
    <p:sldId id="1328" r:id="rId28"/>
    <p:sldId id="1335" r:id="rId29"/>
    <p:sldId id="1329" r:id="rId30"/>
  </p:sldIdLst>
  <p:sldSz cx="10691813" cy="7559675"/>
  <p:notesSz cx="6797675" cy="9926638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 userDrawn="1">
          <p15:clr>
            <a:srgbClr val="A4A3A4"/>
          </p15:clr>
        </p15:guide>
        <p15:guide id="2" pos="4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839"/>
    <a:srgbClr val="ED1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96271"/>
  </p:normalViewPr>
  <p:slideViewPr>
    <p:cSldViewPr snapToGrid="0" snapToObjects="1">
      <p:cViewPr varScale="1">
        <p:scale>
          <a:sx n="74" d="100"/>
          <a:sy n="74" d="100"/>
        </p:scale>
        <p:origin x="1248" y="72"/>
      </p:cViewPr>
      <p:guideLst>
        <p:guide orient="horz" pos="2358"/>
        <p:guide pos="4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12300883375958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46346514131949"/>
          <c:y val="0.10669595734155962"/>
          <c:w val="0.34340148131305631"/>
          <c:h val="0.569440516949251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Operating industry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A3-4FF9-B703-61C97D7823F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A3-4FF9-B703-61C97D7823F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A3-4FF9-B703-61C97D7823F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A3-4FF9-B703-61C97D7823F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AA3-4FF9-B703-61C97D7823F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AA3-4FF9-B703-61C97D7823F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AA3-4FF9-B703-61C97D7823F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AA3-4FF9-B703-61C97D7823F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AA3-4FF9-B703-61C97D7823F3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AA3-4FF9-B703-61C97D7823F3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AA3-4FF9-B703-61C97D7823F3}"/>
              </c:ext>
            </c:extLst>
          </c:dPt>
          <c:dLbls>
            <c:dLbl>
              <c:idx val="0"/>
              <c:layout>
                <c:manualLayout>
                  <c:x val="-5.9931766676751354E-2"/>
                  <c:y val="0.1332564063613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3875307001802E-2"/>
                      <c:h val="6.78069386181189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AA3-4FF9-B703-61C97D7823F3}"/>
                </c:ext>
              </c:extLst>
            </c:dLbl>
            <c:dLbl>
              <c:idx val="1"/>
              <c:layout>
                <c:manualLayout>
                  <c:x val="-0.10540156399449047"/>
                  <c:y val="-3.89434518592957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88879347117328E-2"/>
                      <c:h val="8.26470278923567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AA3-4FF9-B703-61C97D7823F3}"/>
                </c:ext>
              </c:extLst>
            </c:dLbl>
            <c:dLbl>
              <c:idx val="2"/>
              <c:layout>
                <c:manualLayout>
                  <c:x val="-4.9500106170477898E-2"/>
                  <c:y val="-0.11106677261166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A3-4FF9-B703-61C97D7823F3}"/>
                </c:ext>
              </c:extLst>
            </c:dLbl>
            <c:dLbl>
              <c:idx val="3"/>
              <c:layout>
                <c:manualLayout>
                  <c:x val="6.0935747130108631E-2"/>
                  <c:y val="-9.804215987567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A3-4FF9-B703-61C97D7823F3}"/>
                </c:ext>
              </c:extLst>
            </c:dLbl>
            <c:dLbl>
              <c:idx val="4"/>
              <c:layout>
                <c:manualLayout>
                  <c:x val="7.3068190573189071E-2"/>
                  <c:y val="-3.124228295882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A3-4FF9-B703-61C97D7823F3}"/>
                </c:ext>
              </c:extLst>
            </c:dLbl>
            <c:dLbl>
              <c:idx val="5"/>
              <c:layout>
                <c:manualLayout>
                  <c:x val="7.8774971202432362E-2"/>
                  <c:y val="2.977599644772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AA3-4FF9-B703-61C97D7823F3}"/>
                </c:ext>
              </c:extLst>
            </c:dLbl>
            <c:dLbl>
              <c:idx val="6"/>
              <c:layout>
                <c:manualLayout>
                  <c:x val="5.980181354209143E-2"/>
                  <c:y val="6.7210413769733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A3-4FF9-B703-61C97D7823F3}"/>
                </c:ext>
              </c:extLst>
            </c:dLbl>
            <c:dLbl>
              <c:idx val="7"/>
              <c:layout>
                <c:manualLayout>
                  <c:x val="4.0089220783857578E-2"/>
                  <c:y val="7.3437798213736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AA3-4FF9-B703-61C97D7823F3}"/>
                </c:ext>
              </c:extLst>
            </c:dLbl>
            <c:dLbl>
              <c:idx val="8"/>
              <c:layout>
                <c:manualLayout>
                  <c:x val="-9.252945056307936E-2"/>
                  <c:y val="2.1667309347698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AA3-4FF9-B703-61C97D7823F3}"/>
                </c:ext>
              </c:extLst>
            </c:dLbl>
            <c:dLbl>
              <c:idx val="9"/>
              <c:layout>
                <c:manualLayout>
                  <c:x val="9.6551714418326715E-4"/>
                  <c:y val="-1.553554805111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AA3-4FF9-B703-61C97D782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Information and Communication Technologies </c:v>
                </c:pt>
                <c:pt idx="1">
                  <c:v>Banking and Finance </c:v>
                </c:pt>
                <c:pt idx="2">
                  <c:v>Legal and Accounting </c:v>
                </c:pt>
                <c:pt idx="3">
                  <c:v>Other</c:v>
                </c:pt>
                <c:pt idx="4">
                  <c:v>Energy </c:v>
                </c:pt>
                <c:pt idx="5">
                  <c:v>Agriculture</c:v>
                </c:pt>
                <c:pt idx="6">
                  <c:v>Food and Beverage</c:v>
                </c:pt>
                <c:pt idx="7">
                  <c:v>Healthcare </c:v>
                </c:pt>
                <c:pt idx="8">
                  <c:v>Wholesale and Retail </c:v>
                </c:pt>
                <c:pt idx="9">
                  <c:v>Manufacturing 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</c:v>
                </c:pt>
                <c:pt idx="1">
                  <c:v>0.15</c:v>
                </c:pt>
                <c:pt idx="2" formatCode="0.00%">
                  <c:v>0.1333</c:v>
                </c:pt>
                <c:pt idx="3" formatCode="0.00%">
                  <c:v>0.1333</c:v>
                </c:pt>
                <c:pt idx="4">
                  <c:v>0.1</c:v>
                </c:pt>
                <c:pt idx="5" formatCode="0.00%">
                  <c:v>6.6699999999999995E-2</c:v>
                </c:pt>
                <c:pt idx="6" formatCode="0.00%">
                  <c:v>6.6699999999999995E-2</c:v>
                </c:pt>
                <c:pt idx="7" formatCode="0.00%">
                  <c:v>6.6699999999999995E-2</c:v>
                </c:pt>
                <c:pt idx="8" formatCode="0.00%">
                  <c:v>5.0000000000000001E-4</c:v>
                </c:pt>
                <c:pt idx="9" formatCode="0.00%">
                  <c:v>3.3300000000000003E-2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AA3-4FF9-B703-61C97D78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5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8766558774154096"/>
          <c:w val="1"/>
          <c:h val="0.31035456517759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631452318460179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1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979011541249438E-2"/>
          <c:y val="0.32261131968031792"/>
          <c:w val="0.45538375810635762"/>
          <c:h val="0.616641194222033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frequently compliance department in your region sends their communications to employees?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40-47F6-8157-50E9F4698B3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40-47F6-8157-50E9F4698B3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40-47F6-8157-50E9F4698B3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440-47F6-8157-50E9F4698B3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440-47F6-8157-50E9F4698B3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440-47F6-8157-50E9F4698B30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440-47F6-8157-50E9F4698B30}"/>
              </c:ext>
            </c:extLst>
          </c:dPt>
          <c:dLbls>
            <c:dLbl>
              <c:idx val="0"/>
              <c:layout>
                <c:manualLayout>
                  <c:x val="-1.5073661356699342E-2"/>
                  <c:y val="-7.1157407536405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40-47F6-8157-50E9F4698B30}"/>
                </c:ext>
              </c:extLst>
            </c:dLbl>
            <c:dLbl>
              <c:idx val="1"/>
              <c:layout>
                <c:manualLayout>
                  <c:x val="-1.9414437687571826E-2"/>
                  <c:y val="-3.200443183882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40-47F6-8157-50E9F4698B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few times per week</c:v>
                </c:pt>
                <c:pt idx="1">
                  <c:v>weekly</c:v>
                </c:pt>
                <c:pt idx="2">
                  <c:v>few times per month</c:v>
                </c:pt>
                <c:pt idx="3">
                  <c:v>monthly</c:v>
                </c:pt>
                <c:pt idx="4">
                  <c:v>quarterly</c:v>
                </c:pt>
                <c:pt idx="5">
                  <c:v>annually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4.3499999999999997E-2</c:v>
                </c:pt>
                <c:pt idx="1">
                  <c:v>4.3499999999999997E-2</c:v>
                </c:pt>
                <c:pt idx="2">
                  <c:v>8.6999999999999994E-2</c:v>
                </c:pt>
                <c:pt idx="3">
                  <c:v>0.21740000000000001</c:v>
                </c:pt>
                <c:pt idx="4">
                  <c:v>0.1739</c:v>
                </c:pt>
                <c:pt idx="5">
                  <c:v>0.21740000000000001</c:v>
                </c:pt>
                <c:pt idx="6">
                  <c:v>0.21740000000000001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440-47F6-8157-50E9F4698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52136466782885"/>
          <c:y val="0.29064235065784788"/>
          <c:w val="0.51646724639931141"/>
          <c:h val="0.63138173895538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1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75419218431029"/>
          <c:y val="0.31550640120883067"/>
          <c:w val="0.41694225721784778"/>
          <c:h val="0.694807524059492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Does regional management and/or compliance department send communications with anonymized cases of misconduct revealed and measures taken?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F45-4A9D-B49C-61D8BED0EFC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F45-4A9D-B49C-61D8BED0EFC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F45-4A9D-B49C-61D8BED0EFC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F45-4A9D-B49C-61D8BED0EF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Yes, frequently</c:v>
                </c:pt>
                <c:pt idx="1">
                  <c:v>Yes, occasionally</c:v>
                </c:pt>
                <c:pt idx="2">
                  <c:v>Yes, rarely</c:v>
                </c:pt>
                <c:pt idx="3">
                  <c:v>Never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8.6999999999999994E-2</c:v>
                </c:pt>
                <c:pt idx="1">
                  <c:v>0.26090000000000002</c:v>
                </c:pt>
                <c:pt idx="2">
                  <c:v>0.3044</c:v>
                </c:pt>
                <c:pt idx="3">
                  <c:v>0.3478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45-4A9D-B49C-61D8BED0E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48368693496646"/>
          <c:y val="0.43466691663542051"/>
          <c:w val="0.33412255759696702"/>
          <c:h val="0.44628546431696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4906446155940143E-3"/>
          <c:y val="1.02177841692183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1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429028141133693E-2"/>
          <c:y val="0.32552363263873391"/>
          <c:w val="0.38078486837401232"/>
          <c:h val="0.531507849405437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Does your company have local recognitions and/or prize awards for employees’ achievements in the compliance and ethics area?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A2-448D-A8A4-FE27D6876B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A2-448D-A8A4-FE27D6876BC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A2-448D-A8A4-FE27D6876BC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A2-448D-A8A4-FE27D6876BCD}"/>
              </c:ext>
            </c:extLst>
          </c:dPt>
          <c:dLbls>
            <c:dLbl>
              <c:idx val="1"/>
              <c:layout>
                <c:manualLayout>
                  <c:x val="-1.354226557135875E-2"/>
                  <c:y val="6.24674657516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2-448D-A8A4-FE27D6876BCD}"/>
                </c:ext>
              </c:extLst>
            </c:dLbl>
            <c:dLbl>
              <c:idx val="2"/>
              <c:layout>
                <c:manualLayout>
                  <c:x val="-1.3734608863609874E-3"/>
                  <c:y val="5.5832957078204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A2-448D-A8A4-FE27D6876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yes, recognitions and awards</c:v>
                </c:pt>
                <c:pt idx="1">
                  <c:v>only recognitions</c:v>
                </c:pt>
                <c:pt idx="2">
                  <c:v>only prize awards</c:v>
                </c:pt>
                <c:pt idx="3">
                  <c:v>Other 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0.3478</c:v>
                </c:pt>
                <c:pt idx="1">
                  <c:v>0.13039999999999999</c:v>
                </c:pt>
                <c:pt idx="2">
                  <c:v>4.3499999999999997E-2</c:v>
                </c:pt>
                <c:pt idx="3">
                  <c:v>0.4783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A2-448D-A8A4-FE27D6876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992107757363663"/>
          <c:y val="0.33938634127234496"/>
          <c:w val="0.44228747448235628"/>
          <c:h val="0.610402141253409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400" b="1" i="0" u="none" strike="noStrike" kern="120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>
                <a:solidFill>
                  <a:srgbClr val="292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disciplinary actions and incentives been fairly and consistently applied in your region?</a:t>
            </a:r>
          </a:p>
        </c:rich>
      </c:tx>
      <c:layout>
        <c:manualLayout>
          <c:xMode val="edge"/>
          <c:yMode val="edge"/>
          <c:x val="5.3479554964953207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1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901446293945179E-3"/>
          <c:y val="0.38018729020950437"/>
          <c:w val="0.24149659915830521"/>
          <c:h val="0.616339657576750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E1-42D4-B2CA-0B0F657079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E1-42D4-B2CA-0B0F657079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E1-42D4-B2CA-0B0F657079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E1-42D4-B2CA-0B0F6570793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BE1-42D4-B2CA-0B0F65707931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E1-42D4-B2CA-0B0F65707931}"/>
                </c:ext>
              </c:extLst>
            </c:dLbl>
            <c:dLbl>
              <c:idx val="4"/>
              <c:layout>
                <c:manualLayout>
                  <c:x val="2.2341721704284771E-2"/>
                  <c:y val="-3.213263504445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E1-42D4-B2CA-0B0F657079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yes - there is an anonymized register</c:v>
                </c:pt>
                <c:pt idx="1">
                  <c:v>yes – I generally feel this is applied fairly and consistently</c:v>
                </c:pt>
                <c:pt idx="2">
                  <c:v>not sure – I doubt if similar approach is taken to junior and senior employees or poor and high performers</c:v>
                </c:pt>
                <c:pt idx="3">
                  <c:v>no – discipline is applied inconsistently and unfairly</c:v>
                </c:pt>
                <c:pt idx="4">
                  <c:v>Other 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8.6999999999999994E-2</c:v>
                </c:pt>
                <c:pt idx="1">
                  <c:v>0.52170000000000005</c:v>
                </c:pt>
                <c:pt idx="2">
                  <c:v>0.3478</c:v>
                </c:pt>
                <c:pt idx="3" formatCode="0%">
                  <c:v>0</c:v>
                </c:pt>
                <c:pt idx="4">
                  <c:v>4.3499999999999997E-2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E1-42D4-B2CA-0B0F65707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8425613709718875"/>
          <c:y val="0.25218189901714294"/>
          <c:w val="0.61430186734377257"/>
          <c:h val="0.74586808212829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400" b="1" i="0" u="none" strike="noStrike" kern="1200" spc="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rgbClr val="292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company consider compliance and ethics while awarding promotions?</a:t>
            </a:r>
          </a:p>
        </c:rich>
      </c:tx>
      <c:layout>
        <c:manualLayout>
          <c:xMode val="edge"/>
          <c:yMode val="edge"/>
          <c:x val="1.5895603411019367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1" i="0" u="none" strike="noStrike" kern="1200" spc="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498961726169771E-5"/>
          <c:y val="0.18606407339080749"/>
          <c:w val="0.33453182809980075"/>
          <c:h val="0.812346269216348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based on employee ethical and compliance background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Does your company consider compliance and ethics while awarding promotions?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0.21740000000000001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AF-4EE4-906B-AD9F748188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but in general terms based on talks and feedback and not based on documentation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AF-4EE4-906B-AD9F74818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Does your company consider compliance and ethics while awarding promotions?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0.43480000000000002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AF-4EE4-906B-AD9F748188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does not consider at 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Does your company consider compliance and ethics while awarding promotions?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0.26090000000000002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AF-4EE4-906B-AD9F748188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9283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2AF-4EE4-906B-AD9F74818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Does your company consider compliance and ethics while awarding promotions?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AF-4EE4-906B-AD9F74818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1633791"/>
        <c:axId val="716063679"/>
      </c:barChart>
      <c:catAx>
        <c:axId val="6016337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6063679"/>
        <c:crosses val="autoZero"/>
        <c:auto val="1"/>
        <c:lblAlgn val="ctr"/>
        <c:lblOffset val="100"/>
        <c:noMultiLvlLbl val="0"/>
      </c:catAx>
      <c:valAx>
        <c:axId val="7160636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0163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1489253602335854"/>
          <c:y val="0.18264326066514008"/>
          <c:w val="0.64194078149869815"/>
          <c:h val="0.81279852701548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400" b="1" i="0" u="none" strike="noStrike" kern="120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>
                <a:solidFill>
                  <a:srgbClr val="292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company have resources and capabilities locally to check third parties including beneficiaries and sanctions?</a:t>
            </a:r>
          </a:p>
        </c:rich>
      </c:tx>
      <c:layout>
        <c:manualLayout>
          <c:xMode val="edge"/>
          <c:yMode val="edge"/>
          <c:x val="4.631452318460179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1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546237292538896E-2"/>
          <c:y val="0.30651418572678413"/>
          <c:w val="0.44415392946256915"/>
          <c:h val="0.690179040119984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DA-45BF-A8F9-BBE3E0848AC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DA-45BF-A8F9-BBE3E0848AC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DA-45BF-A8F9-BBE3E0848AC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DA-45BF-A8F9-BBE3E0848AC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8DA-45BF-A8F9-BBE3E0848AC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8DA-45BF-A8F9-BBE3E0848AC2}"/>
              </c:ext>
            </c:extLst>
          </c:dPt>
          <c:dLbls>
            <c:dLbl>
              <c:idx val="0"/>
              <c:layout>
                <c:manualLayout>
                  <c:x val="-0.13828876859142608"/>
                  <c:y val="-1.729877515310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DA-45BF-A8F9-BBE3E0848AC2}"/>
                </c:ext>
              </c:extLst>
            </c:dLbl>
            <c:dLbl>
              <c:idx val="1"/>
              <c:layout>
                <c:manualLayout>
                  <c:x val="8.5929389034703998E-2"/>
                  <c:y val="-0.11486095488063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DA-45BF-A8F9-BBE3E0848AC2}"/>
                </c:ext>
              </c:extLst>
            </c:dLbl>
            <c:dLbl>
              <c:idx val="3"/>
              <c:layout>
                <c:manualLayout>
                  <c:x val="1.4120370370370369E-3"/>
                  <c:y val="-9.918885139357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DA-45BF-A8F9-BBE3E0848AC2}"/>
                </c:ext>
              </c:extLst>
            </c:dLbl>
            <c:dLbl>
              <c:idx val="5"/>
              <c:layout>
                <c:manualLayout>
                  <c:x val="1.635261738116071E-2"/>
                  <c:y val="-2.7046931633545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DA-45BF-A8F9-BBE3E0848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yes, based on tools from HQ</c:v>
                </c:pt>
                <c:pt idx="1">
                  <c:v>yes, based on local tools</c:v>
                </c:pt>
                <c:pt idx="2">
                  <c:v>partially yes</c:v>
                </c:pt>
                <c:pt idx="3">
                  <c:v>rather no</c:v>
                </c:pt>
                <c:pt idx="4">
                  <c:v>no</c:v>
                </c:pt>
                <c:pt idx="5">
                  <c:v>Other 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0.40910000000000002</c:v>
                </c:pt>
                <c:pt idx="1">
                  <c:v>0.31819999999999998</c:v>
                </c:pt>
                <c:pt idx="2">
                  <c:v>9.0899999999999995E-2</c:v>
                </c:pt>
                <c:pt idx="3">
                  <c:v>4.5499999999999999E-2</c:v>
                </c:pt>
                <c:pt idx="4">
                  <c:v>9.0899999999999995E-2</c:v>
                </c:pt>
                <c:pt idx="5">
                  <c:v>4.5499999999999999E-2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DA-45BF-A8F9-BBE3E0848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673870602620743"/>
          <c:y val="0.29011186101737274"/>
          <c:w val="0.43071558763487899"/>
          <c:h val="0.61861829771278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400" b="1" i="0" u="none" strike="noStrike" kern="120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>
                <a:solidFill>
                  <a:srgbClr val="292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compliance department track all red flags identified for all third parties in one place along with their remediation?</a:t>
            </a:r>
          </a:p>
        </c:rich>
      </c:tx>
      <c:layout>
        <c:manualLayout>
          <c:xMode val="edge"/>
          <c:yMode val="edge"/>
          <c:x val="1.2725648877223689E-2"/>
          <c:y val="3.96825396825396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1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0481752078199979E-3"/>
          <c:y val="0.29419411034134724"/>
          <c:w val="0.36486585010207057"/>
          <c:h val="0.702508472530121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38-4551-98C9-FDF4B141AA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38-4551-98C9-FDF4B141AA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38-4551-98C9-FDF4B141AA1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38-4551-98C9-FDF4B141AA1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B38-4551-98C9-FDF4B141AA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yes, in a specialized software tool</c:v>
                </c:pt>
                <c:pt idx="1">
                  <c:v>yes, in Excel table</c:v>
                </c:pt>
                <c:pt idx="2">
                  <c:v>no, if they are remediated</c:v>
                </c:pt>
                <c:pt idx="3">
                  <c:v>no tracking is done</c:v>
                </c:pt>
                <c:pt idx="4">
                  <c:v>Other (Please specify)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0.40910000000000002</c:v>
                </c:pt>
                <c:pt idx="1">
                  <c:v>0.2273</c:v>
                </c:pt>
                <c:pt idx="2">
                  <c:v>9.0899999999999995E-2</c:v>
                </c:pt>
                <c:pt idx="3">
                  <c:v>9.0899999999999995E-2</c:v>
                </c:pt>
                <c:pt idx="4">
                  <c:v>0.18179999999999999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38-4551-98C9-FDF4B141A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659419257594775"/>
          <c:y val="0.35989749791454861"/>
          <c:w val="0.54432657177068589"/>
          <c:h val="0.56703099612548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spc="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u="none" strike="noStrike" baseline="0">
                <a:solidFill>
                  <a:srgbClr val="2928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frequent monitoring of third parties is conducted? </a:t>
            </a:r>
            <a:endParaRPr lang="en-US">
              <a:solidFill>
                <a:srgbClr val="292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2.5926108194808981E-2"/>
          <c:y val="3.7941318565382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spc="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F01-47C7-8FC7-EDE6EFE8246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4F01-47C7-8FC7-EDE6EFE8246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F01-47C7-8FC7-EDE6EFE8246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4F01-47C7-8FC7-EDE6EFE82463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F01-47C7-8FC7-EDE6EFE824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depending on remediation plan for risky third parties</c:v>
                </c:pt>
                <c:pt idx="1">
                  <c:v>once in 2-3 years for non-risky</c:v>
                </c:pt>
                <c:pt idx="2">
                  <c:v>once per year for non-risky</c:v>
                </c:pt>
                <c:pt idx="3">
                  <c:v>ad hoc</c:v>
                </c:pt>
                <c:pt idx="4">
                  <c:v>no monitoring generally takes place</c:v>
                </c:pt>
                <c:pt idx="5">
                  <c:v>Other 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0.54549999999999998</c:v>
                </c:pt>
                <c:pt idx="1">
                  <c:v>0.13639999999999999</c:v>
                </c:pt>
                <c:pt idx="2">
                  <c:v>4.5499999999999999E-2</c:v>
                </c:pt>
                <c:pt idx="3">
                  <c:v>0.36359999999999998</c:v>
                </c:pt>
                <c:pt idx="4">
                  <c:v>9.0899999999999995E-2</c:v>
                </c:pt>
                <c:pt idx="5">
                  <c:v>9.0899999999999995E-2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01-47C7-8FC7-EDE6EFE82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3092975"/>
        <c:axId val="478749839"/>
        <c:axId val="0"/>
      </c:bar3DChart>
      <c:catAx>
        <c:axId val="8030929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8749839"/>
        <c:crosses val="autoZero"/>
        <c:auto val="1"/>
        <c:lblAlgn val="ctr"/>
        <c:lblOffset val="100"/>
        <c:noMultiLvlLbl val="0"/>
      </c:catAx>
      <c:valAx>
        <c:axId val="478749839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03092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spc="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u="none" strike="noStrike" baseline="0">
                <a:solidFill>
                  <a:srgbClr val="2928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your company audited (including field visit) third parties in case of risks and terminated in case such risks could not have been mitigated? </a:t>
            </a:r>
            <a:endParaRPr lang="en-US">
              <a:solidFill>
                <a:srgbClr val="292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2.140891875416032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spc="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4102983404138363E-2"/>
          <c:y val="0.24816020539211522"/>
          <c:w val="0.29849362392410028"/>
          <c:h val="0.7118725580147183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EE-4956-A4F2-A5CDF7192B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6EE-4956-A4F2-A5CDF7192B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EE-4956-A4F2-A5CDF7192B0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EE-4956-A4F2-A5CDF7192B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yes – company audits with field visits all risky third parties and in case of misconduct terminates them</c:v>
                </c:pt>
                <c:pt idx="1">
                  <c:v>yes – the company audits but without field visits and sometimes terminates third parties</c:v>
                </c:pt>
                <c:pt idx="2">
                  <c:v>the company audits but never terminates</c:v>
                </c:pt>
                <c:pt idx="3">
                  <c:v>the company neither audits nor terminates third parties based on risks identified</c:v>
                </c:pt>
                <c:pt idx="4">
                  <c:v>Other (Please specify)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0.2727</c:v>
                </c:pt>
                <c:pt idx="1">
                  <c:v>0.54549999999999998</c:v>
                </c:pt>
                <c:pt idx="2">
                  <c:v>0.13639999999999999</c:v>
                </c:pt>
                <c:pt idx="3">
                  <c:v>4.5499999999999999E-2</c:v>
                </c:pt>
                <c:pt idx="4">
                  <c:v>4.5499999999999999E-2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E-4956-A4F2-A5CDF7192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1588591"/>
        <c:axId val="602093871"/>
      </c:barChart>
      <c:catAx>
        <c:axId val="6015885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2093871"/>
        <c:crosses val="autoZero"/>
        <c:auto val="1"/>
        <c:lblAlgn val="ctr"/>
        <c:lblOffset val="100"/>
        <c:noMultiLvlLbl val="0"/>
      </c:catAx>
      <c:valAx>
        <c:axId val="60209387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01588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 Position level</a:t>
            </a:r>
            <a:endParaRPr lang="uk-UA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843185965017666"/>
          <c:y val="1.70828982728813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151181951920229"/>
          <c:y val="0.11608028475701329"/>
          <c:w val="0.32160719123033088"/>
          <c:h val="0.774752950227883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Specialist</c:v>
                </c:pt>
              </c:strCache>
            </c:strRef>
          </c:tx>
          <c:spPr>
            <a:gradFill rotWithShape="1">
              <a:gsLst>
                <a:gs pos="1000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C-44BF-960C-DE9B00E8DC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Manager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4C-44BF-960C-DE9B00E8DC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Director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4C-44BF-960C-DE9B00E8DC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Top-executive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4C-44BF-960C-DE9B00E8D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3998479"/>
        <c:axId val="1218528111"/>
      </c:barChart>
      <c:catAx>
        <c:axId val="17539984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8528111"/>
        <c:crosses val="autoZero"/>
        <c:auto val="1"/>
        <c:lblAlgn val="ctr"/>
        <c:lblOffset val="100"/>
        <c:noMultiLvlLbl val="0"/>
      </c:catAx>
      <c:valAx>
        <c:axId val="1218528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998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47904069181451"/>
          <c:y val="0.12709542981570254"/>
          <c:w val="0.32285016556626089"/>
          <c:h val="0.77805115139743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400" b="1" i="0" u="none" strike="noStrike" kern="1200" spc="0" baseline="0">
                <a:solidFill>
                  <a:srgbClr val="292839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292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levels of policies do you have in your company (e.g. global, regional, local)?</a:t>
            </a:r>
            <a:endParaRPr lang="ru-RU" b="1" dirty="0">
              <a:solidFill>
                <a:srgbClr val="292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378985033064618"/>
          <c:y val="8.0733509492014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1" i="0" u="none" strike="noStrike" kern="1200" spc="0" baseline="0">
              <a:solidFill>
                <a:srgbClr val="29283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32108040401796"/>
          <c:y val="0.35119076629026347"/>
          <c:w val="0.80038357209341937"/>
          <c:h val="0.303536276045032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How many levels of policies do you have in your company (e.g. global, regional, local)?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0-4B6A-9812-30381678F7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How many levels of policies do you have in your company (e.g. global, regional, local)?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0.37040000000000001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0-4B6A-9812-30381678F7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How many levels of policies do you have in your company (e.g. global, regional, local)?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D0-4B6A-9812-30381678F7D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Four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How many levels of policies do you have in your company (e.g. global, regional, local)?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D0-4B6A-9812-30381678F7D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Many, including few levels of procedures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How many levels of policies do you have in your company (e.g. global, regional, local)?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D0-4B6A-9812-30381678F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9143568"/>
        <c:axId val="1370324384"/>
      </c:barChart>
      <c:catAx>
        <c:axId val="2019143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0324384"/>
        <c:crosses val="autoZero"/>
        <c:auto val="1"/>
        <c:lblAlgn val="ctr"/>
        <c:lblOffset val="100"/>
        <c:noMultiLvlLbl val="0"/>
      </c:catAx>
      <c:valAx>
        <c:axId val="1370324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914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95359774105528"/>
          <c:y val="0.80143211922283941"/>
          <c:w val="0.83825248325982105"/>
          <c:h val="0.1949418822647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u="none" strike="noStrike" baseline="0" dirty="0">
                <a:effectLst/>
              </a:rPr>
              <a:t>How user-friendly are your company’s policies and procedures?</a:t>
            </a:r>
            <a:endParaRPr lang="en-US" sz="1400" dirty="0">
              <a:solidFill>
                <a:srgbClr val="292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810231979530388"/>
          <c:y val="7.71415355842666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635219971577339"/>
          <c:w val="0.50335925254210867"/>
          <c:h val="0.8732613163443780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99AF-4785-934F-E8680BC69D6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9AF-4785-934F-E8680BC69D6D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99AF-4785-934F-E8680BC69D6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9AF-4785-934F-E8680BC69D6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9AF-4785-934F-E8680BC69D6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9AF-4785-934F-E8680BC69D6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9AF-4785-934F-E8680BC69D6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9AF-4785-934F-E8680BC69D6D}"/>
              </c:ext>
            </c:extLst>
          </c:dPt>
          <c:dLbls>
            <c:dLbl>
              <c:idx val="0"/>
              <c:layout>
                <c:manualLayout>
                  <c:x val="0"/>
                  <c:y val="-5.014199812977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AF-4785-934F-E8680BC69D6D}"/>
                </c:ext>
              </c:extLst>
            </c:dLbl>
            <c:dLbl>
              <c:idx val="1"/>
              <c:layout>
                <c:manualLayout>
                  <c:x val="0"/>
                  <c:y val="-5.014199812977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AF-4785-934F-E8680BC69D6D}"/>
                </c:ext>
              </c:extLst>
            </c:dLbl>
            <c:dLbl>
              <c:idx val="2"/>
              <c:layout>
                <c:manualLayout>
                  <c:x val="0"/>
                  <c:y val="-5.014199812977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AF-4785-934F-E8680BC69D6D}"/>
                </c:ext>
              </c:extLst>
            </c:dLbl>
            <c:dLbl>
              <c:idx val="3"/>
              <c:layout>
                <c:manualLayout>
                  <c:x val="1.1968880909634949E-3"/>
                  <c:y val="-5.785615168819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AF-4785-934F-E8680BC69D6D}"/>
                </c:ext>
              </c:extLst>
            </c:dLbl>
            <c:dLbl>
              <c:idx val="4"/>
              <c:layout>
                <c:manualLayout>
                  <c:x val="0"/>
                  <c:y val="-3.9432607788695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AF-4785-934F-E8680BC69D6D}"/>
                </c:ext>
              </c:extLst>
            </c:dLbl>
            <c:dLbl>
              <c:idx val="5"/>
              <c:layout>
                <c:manualLayout>
                  <c:x val="0"/>
                  <c:y val="-5.014199812977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AF-4785-934F-E8680BC69D6D}"/>
                </c:ext>
              </c:extLst>
            </c:dLbl>
            <c:dLbl>
              <c:idx val="6"/>
              <c:layout>
                <c:manualLayout>
                  <c:x val="0"/>
                  <c:y val="-3.8570767792133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AF-4785-934F-E8680BC69D6D}"/>
                </c:ext>
              </c:extLst>
            </c:dLbl>
            <c:dLbl>
              <c:idx val="7"/>
              <c:layout>
                <c:manualLayout>
                  <c:x val="0"/>
                  <c:y val="-4.2427844571346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AF-4785-934F-E8680BC69D6D}"/>
                </c:ext>
              </c:extLst>
            </c:dLbl>
            <c:dLbl>
              <c:idx val="8"/>
              <c:layout>
                <c:manualLayout>
                  <c:x val="1.1968880909634949E-3"/>
                  <c:y val="-4.242784457134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AF-4785-934F-E8680BC69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Available on intranet of the company 24/7 for easy access</c:v>
                </c:pt>
                <c:pt idx="1">
                  <c:v>Contains vivid examples so that employee could relate</c:v>
                </c:pt>
                <c:pt idx="2">
                  <c:v>Contains professional editing accompanied with pictures</c:v>
                </c:pt>
                <c:pt idx="3">
                  <c:v>Printed in a comfortable format and provided to every employee upon joining</c:v>
                </c:pt>
                <c:pt idx="4">
                  <c:v>Contains infographics for quickly capture of main ideas</c:v>
                </c:pt>
                <c:pt idx="5">
                  <c:v>Accompanied by a live or on-line raining on induction</c:v>
                </c:pt>
                <c:pt idx="6">
                  <c:v>Has an video of main highlights to quickly capture the main ideas</c:v>
                </c:pt>
                <c:pt idx="7">
                  <c:v>I find the policies and procedures of my company are unnecessary redundant, but cannot do much  in this regard</c:v>
                </c:pt>
                <c:pt idx="8">
                  <c:v>Policies are codified and contain cross-references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0.81479999999999997</c:v>
                </c:pt>
                <c:pt idx="1">
                  <c:v>0.33329999999999999</c:v>
                </c:pt>
                <c:pt idx="2">
                  <c:v>0.25929999999999997</c:v>
                </c:pt>
                <c:pt idx="3">
                  <c:v>0.25929999999999997</c:v>
                </c:pt>
                <c:pt idx="4">
                  <c:v>0.1852</c:v>
                </c:pt>
                <c:pt idx="5">
                  <c:v>0.33329999999999999</c:v>
                </c:pt>
                <c:pt idx="6">
                  <c:v>0.1482</c:v>
                </c:pt>
                <c:pt idx="7">
                  <c:v>3.6999999999999998E-2</c:v>
                </c:pt>
                <c:pt idx="8">
                  <c:v>0.1852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F-4785-934F-E8680BC69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7140015"/>
        <c:axId val="724857311"/>
        <c:axId val="0"/>
      </c:bar3DChart>
      <c:catAx>
        <c:axId val="607140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4857311"/>
        <c:crosses val="autoZero"/>
        <c:auto val="1"/>
        <c:lblAlgn val="r"/>
        <c:lblOffset val="100"/>
        <c:noMultiLvlLbl val="0"/>
      </c:catAx>
      <c:valAx>
        <c:axId val="72485731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07140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40609491971671"/>
          <c:y val="0.16191288015603561"/>
          <c:w val="0.55233202509415769"/>
          <c:h val="0.703530544920417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Is your code of conduct and main policies are published on the company public web-site?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0.62960000000000005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9-47AC-BC18-EFB25AF436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Is your code of conduct and main policies are published on the company public web-site?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0.37040000000000001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9-47AC-BC18-EFB25AF436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714642943"/>
        <c:axId val="478748175"/>
      </c:barChart>
      <c:catAx>
        <c:axId val="714642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none" spc="120" normalizeH="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8748175"/>
        <c:crosses val="autoZero"/>
        <c:auto val="1"/>
        <c:lblAlgn val="ctr"/>
        <c:lblOffset val="100"/>
        <c:noMultiLvlLbl val="0"/>
      </c:catAx>
      <c:valAx>
        <c:axId val="4787481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14642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649350933110467"/>
          <c:y val="0.79761904761904767"/>
          <c:w val="0.14994772502426496"/>
          <c:h val="0.20238098678032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292839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2128" b="1" i="0" u="none" strike="noStrike" kern="120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>
                <a:solidFill>
                  <a:srgbClr val="292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rigid is your company’s process for development of policies and procedure?</a:t>
            </a:r>
          </a:p>
        </c:rich>
      </c:tx>
      <c:layout>
        <c:manualLayout>
          <c:xMode val="edge"/>
          <c:yMode val="edge"/>
          <c:x val="2.2278725575969696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128" b="1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509572559910739E-2"/>
          <c:y val="0.20671905538899651"/>
          <c:w val="0.29844332636216486"/>
          <c:h val="0.697715745580288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rigid is your company’s process for development of policies and procedure?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AF6-4C34-96DD-E8A147A32E5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AF6-4C34-96DD-E8A147A32E5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AF6-4C34-96DD-E8A147A32E5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AF6-4C34-96DD-E8A147A32E50}"/>
              </c:ext>
            </c:extLst>
          </c:dPt>
          <c:dLbls>
            <c:dLbl>
              <c:idx val="0"/>
              <c:layout>
                <c:manualLayout>
                  <c:x val="-0.10173761057841994"/>
                  <c:y val="-2.703314451725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F6-4C34-96DD-E8A147A32E50}"/>
                </c:ext>
              </c:extLst>
            </c:dLbl>
            <c:dLbl>
              <c:idx val="1"/>
              <c:layout>
                <c:manualLayout>
                  <c:x val="8.7165399039164426E-2"/>
                  <c:y val="-9.3550184394152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F6-4C34-96DD-E8A147A32E50}"/>
                </c:ext>
              </c:extLst>
            </c:dLbl>
            <c:dLbl>
              <c:idx val="3"/>
              <c:layout>
                <c:manualLayout>
                  <c:x val="-2.6693520066950549E-3"/>
                  <c:y val="-2.3368752929523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F6-4C34-96DD-E8A147A32E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our company has a policy for policies development which is strictly followed</c:v>
                </c:pt>
                <c:pt idx="1">
                  <c:v>our company does not have a policy but the set process is strictly followed</c:v>
                </c:pt>
                <c:pt idx="2">
                  <c:v>our company does not have a policy and each department is responsible for managing their own policies/processes</c:v>
                </c:pt>
                <c:pt idx="3">
                  <c:v>our company does not have a policy and the policies development process is chaotic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0.51849999999999996</c:v>
                </c:pt>
                <c:pt idx="1">
                  <c:v>0.33329999999999999</c:v>
                </c:pt>
                <c:pt idx="2">
                  <c:v>0.1111</c:v>
                </c:pt>
                <c:pt idx="3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F6-4C34-96DD-E8A147A32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70324833756486"/>
          <c:y val="0.25465241481167039"/>
          <c:w val="0.61787874707161128"/>
          <c:h val="0.56283274963961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spc="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u="none" strike="noStrike" baseline="0" dirty="0">
                <a:solidFill>
                  <a:srgbClr val="2928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measurements does compliance department use to report on effectiveness of trainings? </a:t>
            </a:r>
            <a:endParaRPr lang="en-US" dirty="0">
              <a:solidFill>
                <a:srgbClr val="292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23066271626408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spc="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559100668987153"/>
          <c:w val="0.50230567393980108"/>
          <c:h val="0.713152415981473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F70-4431-A1E5-ED2D0F8C9E2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F70-4431-A1E5-ED2D0F8C9E2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F70-4431-A1E5-ED2D0F8C9E2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F70-4431-A1E5-ED2D0F8C9E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9283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number of people trained</c:v>
                </c:pt>
                <c:pt idx="1">
                  <c:v>satisfaction of participants</c:v>
                </c:pt>
                <c:pt idx="2">
                  <c:v>number of employees passing the test</c:v>
                </c:pt>
                <c:pt idx="3">
                  <c:v>correlation of trainings delivered and misconduct ratio</c:v>
                </c:pt>
                <c:pt idx="4">
                  <c:v>Other (Please specify)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0.78259999999999996</c:v>
                </c:pt>
                <c:pt idx="1">
                  <c:v>0.43480000000000002</c:v>
                </c:pt>
                <c:pt idx="2">
                  <c:v>0.43480000000000002</c:v>
                </c:pt>
                <c:pt idx="3">
                  <c:v>0.26090000000000002</c:v>
                </c:pt>
                <c:pt idx="4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0-4431-A1E5-ED2D0F8C9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7938479"/>
        <c:axId val="200824415"/>
        <c:axId val="0"/>
      </c:bar3DChart>
      <c:catAx>
        <c:axId val="72793847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9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824415"/>
        <c:crosses val="autoZero"/>
        <c:auto val="1"/>
        <c:lblAlgn val="ctr"/>
        <c:lblOffset val="100"/>
        <c:noMultiLvlLbl val="0"/>
      </c:catAx>
      <c:valAx>
        <c:axId val="200824415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2793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36345838616048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1" i="0" u="none" strike="noStrike" kern="1200" baseline="0">
              <a:solidFill>
                <a:srgbClr val="2928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25295323875562E-2"/>
          <c:y val="0.41111526326683545"/>
          <c:w val="0.27772067035038395"/>
          <c:h val="0.553429669549999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frequently do employees get trainings on company’s code of conduct?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11-4091-A9F6-A57C4B4BE62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311-4091-A9F6-A57C4B4BE62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11-4091-A9F6-A57C4B4BE62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311-4091-A9F6-A57C4B4BE62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311-4091-A9F6-A57C4B4BE620}"/>
              </c:ext>
            </c:extLst>
          </c:dPt>
          <c:dLbls>
            <c:dLbl>
              <c:idx val="0"/>
              <c:layout>
                <c:manualLayout>
                  <c:x val="-6.198326771653543E-2"/>
                  <c:y val="-0.14063335833020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091-A9F6-A57C4B4BE620}"/>
                </c:ext>
              </c:extLst>
            </c:dLbl>
            <c:dLbl>
              <c:idx val="1"/>
              <c:layout>
                <c:manualLayout>
                  <c:x val="-4.5000273403324582E-2"/>
                  <c:y val="-4.4219472565929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11-4091-A9F6-A57C4B4BE620}"/>
                </c:ext>
              </c:extLst>
            </c:dLbl>
            <c:dLbl>
              <c:idx val="3"/>
              <c:layout>
                <c:manualLayout>
                  <c:x val="8.2543057351855673E-2"/>
                  <c:y val="8.0412810246793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11-4091-A9F6-A57C4B4BE620}"/>
                </c:ext>
              </c:extLst>
            </c:dLbl>
            <c:dLbl>
              <c:idx val="4"/>
              <c:layout>
                <c:manualLayout>
                  <c:x val="1.0766349518810149E-2"/>
                  <c:y val="-6.523653293338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11-4091-A9F6-A57C4B4BE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only during induction</c:v>
                </c:pt>
                <c:pt idx="1">
                  <c:v>once every 2 years</c:v>
                </c:pt>
                <c:pt idx="2">
                  <c:v>annually</c:v>
                </c:pt>
                <c:pt idx="3">
                  <c:v>demi-annually</c:v>
                </c:pt>
                <c:pt idx="4">
                  <c:v>Other (Please specify)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8.6999999999999994E-2</c:v>
                </c:pt>
                <c:pt idx="1">
                  <c:v>4.3499999999999997E-2</c:v>
                </c:pt>
                <c:pt idx="2">
                  <c:v>0.56520000000000004</c:v>
                </c:pt>
                <c:pt idx="3">
                  <c:v>0.21740000000000001</c:v>
                </c:pt>
                <c:pt idx="4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11-4091-A9F6-A57C4B4BE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73164595903004"/>
          <c:y val="0.33398832814402496"/>
          <c:w val="0.464591899970837"/>
          <c:h val="0.66439632545931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>
                <a:solidFill>
                  <a:srgbClr val="2928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you proud of regarding your company training program?</a:t>
            </a:r>
            <a:endParaRPr lang="en-US" dirty="0">
              <a:solidFill>
                <a:srgbClr val="292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8.8920501986851502E-2"/>
          <c:y val="2.0169127132005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36242665144979"/>
          <c:y val="0.15981596674788592"/>
          <c:w val="0.44784877945939905"/>
          <c:h val="0.8392374946251970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97-4729-BE25-189593FCFA5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397-4729-BE25-189593FCFA5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97-4729-BE25-189593FCFA5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397-4729-BE25-189593FCFA5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97-4729-BE25-189593FCFA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convenient on-line platform with high quality online modules</c:v>
                </c:pt>
                <c:pt idx="1">
                  <c:v>good budgets for trainings handling</c:v>
                </c:pt>
                <c:pt idx="2">
                  <c:v>possibility to bring good outside speakers</c:v>
                </c:pt>
                <c:pt idx="3">
                  <c:v>many in-class trainings</c:v>
                </c:pt>
                <c:pt idx="4">
                  <c:v>innovation approach</c:v>
                </c:pt>
                <c:pt idx="5">
                  <c:v>Other (Please specify)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0.8095</c:v>
                </c:pt>
                <c:pt idx="1">
                  <c:v>4.7600000000000003E-2</c:v>
                </c:pt>
                <c:pt idx="2">
                  <c:v>9.5200000000000007E-2</c:v>
                </c:pt>
                <c:pt idx="3">
                  <c:v>0.1429</c:v>
                </c:pt>
                <c:pt idx="4">
                  <c:v>0.33329999999999999</c:v>
                </c:pt>
                <c:pt idx="5">
                  <c:v>9.5200000000000007E-2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7-4729-BE25-189593FCF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1289679"/>
        <c:axId val="724848159"/>
        <c:axId val="0"/>
      </c:bar3DChart>
      <c:valAx>
        <c:axId val="724848159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861289679"/>
        <c:crosses val="autoZero"/>
        <c:crossBetween val="between"/>
      </c:valAx>
      <c:catAx>
        <c:axId val="86128967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 algn="just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48481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92FAC-4DB1-5E42-B403-B083E5BD539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EB0BD-9170-D241-A7C5-D4D62DCAC13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6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" b="2057"/>
          <a:stretch/>
        </p:blipFill>
        <p:spPr>
          <a:xfrm>
            <a:off x="-1" y="-23150"/>
            <a:ext cx="10695009" cy="7581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" y="5318147"/>
            <a:ext cx="2237232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9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8270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" b="2057"/>
          <a:stretch/>
        </p:blipFill>
        <p:spPr>
          <a:xfrm>
            <a:off x="-1" y="-23150"/>
            <a:ext cx="10695009" cy="7581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7" y="5741043"/>
            <a:ext cx="1814336" cy="181433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65433" y="2628271"/>
            <a:ext cx="6305000" cy="3112771"/>
          </a:xfrm>
        </p:spPr>
        <p:txBody>
          <a:bodyPr anchor="t">
            <a:normAutofit/>
          </a:bodyPr>
          <a:lstStyle>
            <a:lvl1pPr>
              <a:defRPr sz="6000" b="1" spc="15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3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14" y="866274"/>
            <a:ext cx="5940336" cy="735118"/>
          </a:xfrm>
        </p:spPr>
        <p:txBody>
          <a:bodyPr>
            <a:normAutofit/>
          </a:bodyPr>
          <a:lstStyle>
            <a:lvl1pPr>
              <a:defRPr sz="32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2" y="6651371"/>
            <a:ext cx="908304" cy="90830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51600"/>
            <a:ext cx="252000" cy="734399"/>
          </a:xfrm>
          <a:prstGeom prst="rect">
            <a:avLst/>
          </a:prstGeom>
          <a:solidFill>
            <a:srgbClr val="ED1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964270" y="7046260"/>
            <a:ext cx="0" cy="504000"/>
          </a:xfrm>
          <a:prstGeom prst="line">
            <a:avLst/>
          </a:prstGeom>
          <a:ln>
            <a:solidFill>
              <a:srgbClr val="ED1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5504" y="6676144"/>
            <a:ext cx="409339" cy="40248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FCD79287-3AD4-5842-ADC3-1D59AD612149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255" y="2312634"/>
            <a:ext cx="925260" cy="918342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Drag</a:t>
            </a:r>
            <a:r>
              <a:rPr lang="ru-RU" dirty="0"/>
              <a:t> </a:t>
            </a:r>
            <a:r>
              <a:rPr lang="ru-RU" dirty="0" err="1"/>
              <a:t>picture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placeholder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icon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endParaRPr lang="en-US" dirty="0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50255" y="3721105"/>
            <a:ext cx="925260" cy="918342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50255" y="5188569"/>
            <a:ext cx="925260" cy="918342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560575" y="2312634"/>
            <a:ext cx="925260" cy="918342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5560575" y="3721105"/>
            <a:ext cx="925260" cy="918342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5560575" y="5188569"/>
            <a:ext cx="925260" cy="918342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8"/>
          </p:nvPr>
        </p:nvSpPr>
        <p:spPr>
          <a:xfrm>
            <a:off x="1708713" y="2394280"/>
            <a:ext cx="3122070" cy="278163"/>
          </a:xfrm>
        </p:spPr>
        <p:txBody>
          <a:bodyPr>
            <a:normAutofit/>
          </a:bodyPr>
          <a:lstStyle>
            <a:lvl1pPr marL="0" indent="0">
              <a:buNone/>
              <a:defRPr sz="1600" b="1" spc="6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730485" y="2633764"/>
            <a:ext cx="3122070" cy="278163"/>
          </a:xfrm>
        </p:spPr>
        <p:txBody>
          <a:bodyPr>
            <a:noAutofit/>
          </a:bodyPr>
          <a:lstStyle>
            <a:lvl1pPr marL="0" indent="0">
              <a:buNone/>
              <a:defRPr sz="1000" b="0" spc="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The </a:t>
            </a:r>
            <a:endParaRPr lang="ru-RU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0"/>
          </p:nvPr>
        </p:nvSpPr>
        <p:spPr>
          <a:xfrm>
            <a:off x="1708713" y="3824496"/>
            <a:ext cx="3122070" cy="278163"/>
          </a:xfrm>
        </p:spPr>
        <p:txBody>
          <a:bodyPr>
            <a:normAutofit/>
          </a:bodyPr>
          <a:lstStyle>
            <a:lvl1pPr marL="0" indent="0">
              <a:buNone/>
              <a:defRPr sz="1600" b="1" spc="6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1730485" y="4063980"/>
            <a:ext cx="3122070" cy="278163"/>
          </a:xfrm>
        </p:spPr>
        <p:txBody>
          <a:bodyPr>
            <a:noAutofit/>
          </a:bodyPr>
          <a:lstStyle>
            <a:lvl1pPr marL="0" indent="0">
              <a:buNone/>
              <a:defRPr sz="1000" b="0" spc="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The </a:t>
            </a:r>
            <a:endParaRPr lang="ru-RU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2"/>
          </p:nvPr>
        </p:nvSpPr>
        <p:spPr>
          <a:xfrm>
            <a:off x="1708713" y="5301603"/>
            <a:ext cx="3122070" cy="278163"/>
          </a:xfrm>
        </p:spPr>
        <p:txBody>
          <a:bodyPr>
            <a:normAutofit/>
          </a:bodyPr>
          <a:lstStyle>
            <a:lvl1pPr marL="0" indent="0">
              <a:buNone/>
              <a:defRPr sz="1600" b="1" spc="6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730485" y="5541087"/>
            <a:ext cx="3122070" cy="278163"/>
          </a:xfrm>
        </p:spPr>
        <p:txBody>
          <a:bodyPr>
            <a:noAutofit/>
          </a:bodyPr>
          <a:lstStyle>
            <a:lvl1pPr marL="0" indent="0">
              <a:buNone/>
              <a:defRPr sz="1000" b="0" spc="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The </a:t>
            </a:r>
            <a:endParaRPr lang="ru-RU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4"/>
          </p:nvPr>
        </p:nvSpPr>
        <p:spPr>
          <a:xfrm>
            <a:off x="6620326" y="2394280"/>
            <a:ext cx="3122070" cy="278163"/>
          </a:xfrm>
        </p:spPr>
        <p:txBody>
          <a:bodyPr>
            <a:normAutofit/>
          </a:bodyPr>
          <a:lstStyle>
            <a:lvl1pPr marL="0" indent="0">
              <a:buNone/>
              <a:defRPr sz="1600" b="1" spc="6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642098" y="2633764"/>
            <a:ext cx="3122070" cy="278163"/>
          </a:xfrm>
        </p:spPr>
        <p:txBody>
          <a:bodyPr>
            <a:noAutofit/>
          </a:bodyPr>
          <a:lstStyle>
            <a:lvl1pPr marL="0" indent="0">
              <a:buNone/>
              <a:defRPr sz="1000" b="0" spc="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The </a:t>
            </a:r>
            <a:endParaRPr lang="ru-RU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26"/>
          </p:nvPr>
        </p:nvSpPr>
        <p:spPr>
          <a:xfrm>
            <a:off x="6620326" y="3824496"/>
            <a:ext cx="3122070" cy="278163"/>
          </a:xfrm>
        </p:spPr>
        <p:txBody>
          <a:bodyPr>
            <a:normAutofit/>
          </a:bodyPr>
          <a:lstStyle>
            <a:lvl1pPr marL="0" indent="0">
              <a:buNone/>
              <a:defRPr sz="1600" b="1" spc="6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6642098" y="4063980"/>
            <a:ext cx="3122070" cy="278163"/>
          </a:xfrm>
        </p:spPr>
        <p:txBody>
          <a:bodyPr>
            <a:noAutofit/>
          </a:bodyPr>
          <a:lstStyle>
            <a:lvl1pPr marL="0" indent="0">
              <a:buNone/>
              <a:defRPr sz="1000" b="0" spc="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The </a:t>
            </a:r>
            <a:endParaRPr lang="ru-RU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28"/>
          </p:nvPr>
        </p:nvSpPr>
        <p:spPr>
          <a:xfrm>
            <a:off x="6620326" y="5301603"/>
            <a:ext cx="3122070" cy="278163"/>
          </a:xfrm>
        </p:spPr>
        <p:txBody>
          <a:bodyPr>
            <a:normAutofit/>
          </a:bodyPr>
          <a:lstStyle>
            <a:lvl1pPr marL="0" indent="0">
              <a:buNone/>
              <a:defRPr sz="1600" b="1" spc="6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6642098" y="5541087"/>
            <a:ext cx="3122070" cy="278163"/>
          </a:xfrm>
        </p:spPr>
        <p:txBody>
          <a:bodyPr>
            <a:noAutofit/>
          </a:bodyPr>
          <a:lstStyle>
            <a:lvl1pPr marL="0" indent="0">
              <a:buNone/>
              <a:defRPr sz="1000" b="0" spc="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258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14" y="866274"/>
            <a:ext cx="5940336" cy="735118"/>
          </a:xfrm>
        </p:spPr>
        <p:txBody>
          <a:bodyPr>
            <a:normAutofit/>
          </a:bodyPr>
          <a:lstStyle>
            <a:lvl1pPr>
              <a:defRPr sz="32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2" y="6651371"/>
            <a:ext cx="908304" cy="90830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51600"/>
            <a:ext cx="252000" cy="734399"/>
          </a:xfrm>
          <a:prstGeom prst="rect">
            <a:avLst/>
          </a:prstGeom>
          <a:solidFill>
            <a:srgbClr val="ED1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964270" y="7046260"/>
            <a:ext cx="0" cy="504000"/>
          </a:xfrm>
          <a:prstGeom prst="line">
            <a:avLst/>
          </a:prstGeom>
          <a:ln>
            <a:solidFill>
              <a:srgbClr val="ED1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5504" y="6676144"/>
            <a:ext cx="409339" cy="40248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FCD79287-3AD4-5842-ADC3-1D59AD612149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8"/>
          </p:nvPr>
        </p:nvSpPr>
        <p:spPr>
          <a:xfrm>
            <a:off x="622583" y="2394280"/>
            <a:ext cx="3122070" cy="4076858"/>
          </a:xfrm>
        </p:spPr>
        <p:txBody>
          <a:bodyPr>
            <a:noAutofit/>
          </a:bodyPr>
          <a:lstStyle>
            <a:lvl1pPr marL="0" indent="0">
              <a:buNone/>
              <a:defRPr sz="1100" b="1" i="1" spc="6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19"/>
          </p:nvPr>
        </p:nvSpPr>
        <p:spPr>
          <a:xfrm>
            <a:off x="4208586" y="2356338"/>
            <a:ext cx="5755684" cy="281354"/>
          </a:xfrm>
        </p:spPr>
        <p:txBody>
          <a:bodyPr>
            <a:noAutofit/>
          </a:bodyPr>
          <a:lstStyle>
            <a:lvl1pPr marL="0" indent="0">
              <a:buNone/>
              <a:defRPr sz="1400" b="1" i="0" spc="6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idx="20"/>
          </p:nvPr>
        </p:nvSpPr>
        <p:spPr>
          <a:xfrm>
            <a:off x="4202724" y="2719758"/>
            <a:ext cx="5755684" cy="457200"/>
          </a:xfrm>
        </p:spPr>
        <p:txBody>
          <a:bodyPr>
            <a:noAutofit/>
          </a:bodyPr>
          <a:lstStyle>
            <a:lvl1pPr marL="0" indent="0">
              <a:buNone/>
              <a:defRPr sz="900" b="0" i="0" spc="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21"/>
          </p:nvPr>
        </p:nvSpPr>
        <p:spPr>
          <a:xfrm>
            <a:off x="4208586" y="3375282"/>
            <a:ext cx="5755684" cy="281354"/>
          </a:xfrm>
        </p:spPr>
        <p:txBody>
          <a:bodyPr>
            <a:noAutofit/>
          </a:bodyPr>
          <a:lstStyle>
            <a:lvl1pPr marL="0" indent="0">
              <a:buNone/>
              <a:defRPr sz="1400" b="1" i="0" spc="6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22"/>
          </p:nvPr>
        </p:nvSpPr>
        <p:spPr>
          <a:xfrm>
            <a:off x="4202724" y="3712824"/>
            <a:ext cx="5755684" cy="2758314"/>
          </a:xfrm>
        </p:spPr>
        <p:txBody>
          <a:bodyPr numCol="2" spcCol="360000">
            <a:noAutofit/>
          </a:bodyPr>
          <a:lstStyle>
            <a:lvl1pPr marL="0" indent="0">
              <a:buNone/>
              <a:defRPr sz="900" b="0" i="0" spc="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81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14" y="866274"/>
            <a:ext cx="5940336" cy="735118"/>
          </a:xfrm>
        </p:spPr>
        <p:txBody>
          <a:bodyPr>
            <a:normAutofit/>
          </a:bodyPr>
          <a:lstStyle>
            <a:lvl1pPr>
              <a:defRPr sz="32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2" y="6651371"/>
            <a:ext cx="908304" cy="90830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51600"/>
            <a:ext cx="252000" cy="734399"/>
          </a:xfrm>
          <a:prstGeom prst="rect">
            <a:avLst/>
          </a:prstGeom>
          <a:solidFill>
            <a:srgbClr val="ED1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964270" y="7046260"/>
            <a:ext cx="0" cy="504000"/>
          </a:xfrm>
          <a:prstGeom prst="line">
            <a:avLst/>
          </a:prstGeom>
          <a:ln>
            <a:solidFill>
              <a:srgbClr val="ED1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5504" y="6676144"/>
            <a:ext cx="409339" cy="40248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FCD79287-3AD4-5842-ADC3-1D59AD612149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19"/>
          </p:nvPr>
        </p:nvSpPr>
        <p:spPr>
          <a:xfrm>
            <a:off x="636140" y="2042013"/>
            <a:ext cx="4502161" cy="281354"/>
          </a:xfrm>
        </p:spPr>
        <p:txBody>
          <a:bodyPr>
            <a:noAutofit/>
          </a:bodyPr>
          <a:lstStyle>
            <a:lvl1pPr marL="0" indent="0">
              <a:buNone/>
              <a:defRPr sz="1400" b="1" i="0" spc="6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idx="20"/>
          </p:nvPr>
        </p:nvSpPr>
        <p:spPr>
          <a:xfrm>
            <a:off x="630278" y="2405432"/>
            <a:ext cx="4502161" cy="3952505"/>
          </a:xfrm>
        </p:spPr>
        <p:txBody>
          <a:bodyPr>
            <a:noAutofit/>
          </a:bodyPr>
          <a:lstStyle>
            <a:lvl1pPr marL="171450" indent="-171450">
              <a:buClr>
                <a:srgbClr val="ED1843"/>
              </a:buClr>
              <a:buSzPct val="130000"/>
              <a:buFont typeface="Arial" charset="0"/>
              <a:buChar char="•"/>
              <a:defRPr lang="en-US" sz="1000" b="0" i="0" u="none" smtClean="0">
                <a:effectLst/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21"/>
          </p:nvPr>
        </p:nvSpPr>
        <p:spPr>
          <a:xfrm>
            <a:off x="5387451" y="2042013"/>
            <a:ext cx="4584660" cy="281354"/>
          </a:xfrm>
        </p:spPr>
        <p:txBody>
          <a:bodyPr>
            <a:noAutofit/>
          </a:bodyPr>
          <a:lstStyle>
            <a:lvl1pPr marL="0" indent="0">
              <a:buNone/>
              <a:defRPr sz="1400" b="1" i="0" spc="6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22"/>
          </p:nvPr>
        </p:nvSpPr>
        <p:spPr>
          <a:xfrm>
            <a:off x="5378565" y="2405432"/>
            <a:ext cx="4593546" cy="3952505"/>
          </a:xfrm>
        </p:spPr>
        <p:txBody>
          <a:bodyPr>
            <a:noAutofit/>
          </a:bodyPr>
          <a:lstStyle>
            <a:lvl1pPr marL="171450" indent="-171450">
              <a:buClr>
                <a:srgbClr val="ED1843"/>
              </a:buClr>
              <a:buSzPct val="130000"/>
              <a:buFont typeface="Arial" charset="0"/>
              <a:buChar char="•"/>
              <a:defRPr lang="en-US" sz="1000" b="0" i="0" u="none" smtClean="0">
                <a:effectLst/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14" y="866274"/>
            <a:ext cx="5940336" cy="735118"/>
          </a:xfrm>
        </p:spPr>
        <p:txBody>
          <a:bodyPr>
            <a:normAutofit/>
          </a:bodyPr>
          <a:lstStyle>
            <a:lvl1pPr>
              <a:defRPr sz="32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2" y="6651371"/>
            <a:ext cx="908304" cy="90830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51600"/>
            <a:ext cx="252000" cy="734399"/>
          </a:xfrm>
          <a:prstGeom prst="rect">
            <a:avLst/>
          </a:prstGeom>
          <a:solidFill>
            <a:srgbClr val="ED1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964270" y="7046260"/>
            <a:ext cx="0" cy="504000"/>
          </a:xfrm>
          <a:prstGeom prst="line">
            <a:avLst/>
          </a:prstGeom>
          <a:ln>
            <a:solidFill>
              <a:srgbClr val="ED1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5504" y="6676144"/>
            <a:ext cx="409339" cy="40248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FCD79287-3AD4-5842-ADC3-1D59AD612149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2"/>
          </p:nvPr>
        </p:nvSpPr>
        <p:spPr>
          <a:xfrm>
            <a:off x="4203291" y="2359742"/>
            <a:ext cx="5748210" cy="1563329"/>
          </a:xfrm>
        </p:spPr>
        <p:txBody>
          <a:bodyPr>
            <a:noAutofit/>
          </a:bodyPr>
          <a:lstStyle>
            <a:lvl1pPr marL="0" indent="0">
              <a:buClr>
                <a:srgbClr val="ED1843"/>
              </a:buClr>
              <a:buSzPct val="130000"/>
              <a:buFont typeface="Arial" charset="0"/>
              <a:buNone/>
              <a:defRPr lang="en-US" sz="1000" b="0" i="0" smtClean="0">
                <a:effectLst/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8"/>
          </p:nvPr>
        </p:nvSpPr>
        <p:spPr>
          <a:xfrm>
            <a:off x="622583" y="2359742"/>
            <a:ext cx="3122070" cy="4111396"/>
          </a:xfrm>
        </p:spPr>
        <p:txBody>
          <a:bodyPr>
            <a:noAutofit/>
          </a:bodyPr>
          <a:lstStyle>
            <a:lvl1pPr marL="0" indent="0">
              <a:buNone/>
              <a:defRPr sz="1100" b="1" i="1" spc="6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23"/>
          </p:nvPr>
        </p:nvSpPr>
        <p:spPr>
          <a:xfrm>
            <a:off x="4202724" y="4085302"/>
            <a:ext cx="5755684" cy="2385835"/>
          </a:xfrm>
        </p:spPr>
        <p:txBody>
          <a:bodyPr numCol="2" spcCol="360000">
            <a:noAutofit/>
          </a:bodyPr>
          <a:lstStyle>
            <a:lvl1pPr marL="171450" indent="-171450">
              <a:buClr>
                <a:srgbClr val="ED1843"/>
              </a:buClr>
              <a:buSzPct val="120000"/>
              <a:buFont typeface="Arial" charset="0"/>
              <a:buChar char="•"/>
              <a:defRPr sz="900" b="0" i="0" spc="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16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14" y="866274"/>
            <a:ext cx="5940336" cy="735118"/>
          </a:xfrm>
        </p:spPr>
        <p:txBody>
          <a:bodyPr>
            <a:normAutofit/>
          </a:bodyPr>
          <a:lstStyle>
            <a:lvl1pPr>
              <a:defRPr sz="32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2" y="6651371"/>
            <a:ext cx="908304" cy="90830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51600"/>
            <a:ext cx="252000" cy="734399"/>
          </a:xfrm>
          <a:prstGeom prst="rect">
            <a:avLst/>
          </a:prstGeom>
          <a:solidFill>
            <a:srgbClr val="ED1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964270" y="7046260"/>
            <a:ext cx="0" cy="504000"/>
          </a:xfrm>
          <a:prstGeom prst="line">
            <a:avLst/>
          </a:prstGeom>
          <a:ln>
            <a:solidFill>
              <a:srgbClr val="ED1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5504" y="6676144"/>
            <a:ext cx="409339" cy="40248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FCD79287-3AD4-5842-ADC3-1D59AD612149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2"/>
          </p:nvPr>
        </p:nvSpPr>
        <p:spPr>
          <a:xfrm>
            <a:off x="6312309" y="2905433"/>
            <a:ext cx="3651960" cy="3397419"/>
          </a:xfrm>
        </p:spPr>
        <p:txBody>
          <a:bodyPr>
            <a:noAutofit/>
          </a:bodyPr>
          <a:lstStyle>
            <a:lvl1pPr marL="0" indent="0">
              <a:buClr>
                <a:srgbClr val="ED1843"/>
              </a:buClr>
              <a:buSzPct val="130000"/>
              <a:buFont typeface="Arial" charset="0"/>
              <a:buNone/>
              <a:defRPr lang="en-US" sz="1000" b="0" i="0" smtClean="0">
                <a:effectLst/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132735" y="2467666"/>
            <a:ext cx="5810864" cy="3835186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Drag</a:t>
            </a:r>
            <a:r>
              <a:rPr lang="ru-RU" dirty="0"/>
              <a:t> </a:t>
            </a:r>
            <a:r>
              <a:rPr lang="ru-RU" dirty="0" err="1"/>
              <a:t>picture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placeholder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icon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add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6312308" y="2474322"/>
            <a:ext cx="3651961" cy="298372"/>
          </a:xfrm>
        </p:spPr>
        <p:txBody>
          <a:bodyPr>
            <a:noAutofit/>
          </a:bodyPr>
          <a:lstStyle>
            <a:lvl1pPr marL="0" indent="0">
              <a:buNone/>
              <a:defRPr sz="1500" b="1" i="0" spc="6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6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4666" cy="7559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4957097"/>
            <a:ext cx="1365504" cy="1359408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22"/>
          </p:nvPr>
        </p:nvSpPr>
        <p:spPr>
          <a:xfrm>
            <a:off x="4911213" y="4957097"/>
            <a:ext cx="2757948" cy="135940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ED1843"/>
              </a:buClr>
              <a:buSzPct val="130000"/>
              <a:buFont typeface="Arial" charset="0"/>
              <a:buNone/>
              <a:defRPr lang="en-US" sz="1000" b="0" i="0" smtClean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b="1" i="0" dirty="0"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799006" y="5966795"/>
            <a:ext cx="870156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sk.ua</a:t>
            </a:r>
            <a:endParaRPr lang="en-US" b="1" i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5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Red">
    <p:bg>
      <p:bgPr>
        <a:solidFill>
          <a:srgbClr val="DA1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01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9287-3AD4-5842-ADC3-1D59AD61214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5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86" r:id="rId5"/>
    <p:sldLayoutId id="2147483687" r:id="rId6"/>
    <p:sldLayoutId id="2147483688" r:id="rId7"/>
    <p:sldLayoutId id="2147483675" r:id="rId8"/>
    <p:sldLayoutId id="2147483689" r:id="rId9"/>
    <p:sldLayoutId id="2147483690" r:id="rId10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96AE7-3A7C-4BE5-8653-4A47450905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49090" y="6549314"/>
            <a:ext cx="842723" cy="334119"/>
          </a:xfrm>
          <a:prstGeom prst="rect">
            <a:avLst/>
          </a:prstGeom>
        </p:spPr>
        <p:txBody>
          <a:bodyPr/>
          <a:lstStyle/>
          <a:p>
            <a:fld id="{7ABCDE00-2BBD-4D1A-BB52-6257A3BEE1B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0FA06-A6A7-4838-A0F8-F4F80B0BAD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109" y="957837"/>
            <a:ext cx="2578775" cy="846437"/>
          </a:xfrm>
          <a:prstGeom prst="rect">
            <a:avLst/>
          </a:prstGeom>
        </p:spPr>
      </p:pic>
      <p:sp>
        <p:nvSpPr>
          <p:cNvPr id="5" name="Название 13">
            <a:extLst>
              <a:ext uri="{FF2B5EF4-FFF2-40B4-BE49-F238E27FC236}">
                <a16:creationId xmlns:a16="http://schemas.microsoft.com/office/drawing/2014/main" id="{E4AD4F4D-1380-4CE3-AD4B-448D441ACB6B}"/>
              </a:ext>
            </a:extLst>
          </p:cNvPr>
          <p:cNvSpPr txBox="1">
            <a:spLocks/>
          </p:cNvSpPr>
          <p:nvPr/>
        </p:nvSpPr>
        <p:spPr>
          <a:xfrm>
            <a:off x="-99992" y="2780845"/>
            <a:ext cx="5025433" cy="19979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9" b="1" dirty="0">
                <a:solidFill>
                  <a:schemeClr val="bg1"/>
                </a:solidFill>
                <a:latin typeface="Univers Condensed Light" panose="020B0306020202040204" pitchFamily="34" charset="0"/>
                <a:cs typeface="Trebuchet MS"/>
              </a:rPr>
              <a:t>COMPLIANCE </a:t>
            </a:r>
          </a:p>
          <a:p>
            <a:pPr algn="r"/>
            <a:r>
              <a:rPr lang="en-US" sz="4209" b="1" dirty="0">
                <a:solidFill>
                  <a:schemeClr val="bg1"/>
                </a:solidFill>
                <a:latin typeface="Univers Condensed Light" panose="020B0306020202040204" pitchFamily="34" charset="0"/>
                <a:cs typeface="Trebuchet MS"/>
              </a:rPr>
              <a:t>CLUB</a:t>
            </a:r>
            <a:endParaRPr lang="uk-UA" sz="4209" b="1" dirty="0">
              <a:solidFill>
                <a:schemeClr val="bg1"/>
              </a:solidFill>
              <a:latin typeface="Univers Condensed Light" panose="020B0306020202040204" pitchFamily="34" charset="0"/>
              <a:cs typeface="Trebuchet MS"/>
            </a:endParaRPr>
          </a:p>
          <a:p>
            <a:pPr algn="r"/>
            <a:r>
              <a:rPr lang="en-US" sz="4209" b="1" dirty="0">
                <a:solidFill>
                  <a:schemeClr val="bg1"/>
                </a:solidFill>
                <a:latin typeface="Univers Condensed Light" panose="020B0306020202040204" pitchFamily="34" charset="0"/>
                <a:cs typeface="Trebuchet MS"/>
              </a:rPr>
              <a:t>MEETING</a:t>
            </a:r>
            <a:endParaRPr lang="ru-RU" sz="3274" dirty="0">
              <a:solidFill>
                <a:schemeClr val="bg1"/>
              </a:solidFill>
              <a:latin typeface="Univers Condensed Light" panose="020B0306020202040204" pitchFamily="34" charset="0"/>
              <a:cs typeface="Trebuchet MS"/>
            </a:endParaRPr>
          </a:p>
        </p:txBody>
      </p:sp>
      <p:sp>
        <p:nvSpPr>
          <p:cNvPr id="6" name="Название 13">
            <a:extLst>
              <a:ext uri="{FF2B5EF4-FFF2-40B4-BE49-F238E27FC236}">
                <a16:creationId xmlns:a16="http://schemas.microsoft.com/office/drawing/2014/main" id="{EB6F5176-04BE-4CD5-90C2-96D6765BA978}"/>
              </a:ext>
            </a:extLst>
          </p:cNvPr>
          <p:cNvSpPr txBox="1">
            <a:spLocks/>
          </p:cNvSpPr>
          <p:nvPr/>
        </p:nvSpPr>
        <p:spPr>
          <a:xfrm>
            <a:off x="5768170" y="3347160"/>
            <a:ext cx="3204556" cy="86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l"/>
            <a:r>
              <a:rPr lang="en-US" sz="2806" b="1" dirty="0">
                <a:latin typeface="Univers Condensed Light" panose="020B0306020202040204" pitchFamily="34" charset="0"/>
              </a:rPr>
              <a:t>FEBRUARY 25, 2020</a:t>
            </a:r>
            <a:endParaRPr lang="ru-RU" sz="2105" b="1" dirty="0">
              <a:latin typeface="Univers Condensed Light" panose="020B0306020202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E5969B-5927-4C51-96D7-FBB9E06E8C92}"/>
              </a:ext>
            </a:extLst>
          </p:cNvPr>
          <p:cNvCxnSpPr>
            <a:cxnSpLocks/>
          </p:cNvCxnSpPr>
          <p:nvPr/>
        </p:nvCxnSpPr>
        <p:spPr>
          <a:xfrm>
            <a:off x="5347485" y="2875825"/>
            <a:ext cx="0" cy="184762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79343-9742-472E-9506-C6145B5ECAE3}"/>
              </a:ext>
            </a:extLst>
          </p:cNvPr>
          <p:cNvCxnSpPr>
            <a:cxnSpLocks/>
          </p:cNvCxnSpPr>
          <p:nvPr/>
        </p:nvCxnSpPr>
        <p:spPr>
          <a:xfrm>
            <a:off x="327810" y="6131597"/>
            <a:ext cx="0" cy="11102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5AA8764-651F-4DA2-B9DC-0B55C7C8B6A3}"/>
              </a:ext>
            </a:extLst>
          </p:cNvPr>
          <p:cNvSpPr txBox="1"/>
          <p:nvPr/>
        </p:nvSpPr>
        <p:spPr>
          <a:xfrm>
            <a:off x="426136" y="6131597"/>
            <a:ext cx="29963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Ario Dehghani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Co-Chair of the Chamber Compliance Club, 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Counsel, </a:t>
            </a:r>
          </a:p>
          <a:p>
            <a:pPr fontAlgn="base"/>
            <a:r>
              <a:rPr lang="en-US" sz="1400" dirty="0" err="1">
                <a:solidFill>
                  <a:schemeClr val="bg1"/>
                </a:solidFill>
                <a:latin typeface="Univers Condensed Light" panose="020B0306020202040204" pitchFamily="34" charset="0"/>
              </a:rPr>
              <a:t>Sayenko</a:t>
            </a:r>
            <a:r>
              <a:rPr lang="en-US" sz="1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Univers Condensed Light" panose="020B0306020202040204" pitchFamily="34" charset="0"/>
              </a:rPr>
              <a:t>Kharenko</a:t>
            </a:r>
            <a:r>
              <a:rPr lang="en-US" sz="1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 Law firm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ade@sk.ua</a:t>
            </a:r>
            <a:endParaRPr lang="uk-UA" sz="14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88234-B0F2-450C-8BCF-DFE5FCB34AA3}"/>
              </a:ext>
            </a:extLst>
          </p:cNvPr>
          <p:cNvSpPr txBox="1"/>
          <p:nvPr/>
        </p:nvSpPr>
        <p:spPr>
          <a:xfrm>
            <a:off x="3514291" y="6161265"/>
            <a:ext cx="31886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Pavlo Bespalov, 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Co-Chair of the Chamber Compliance Club, 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Counsel, 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Philip Morris Ukraine, Caucasus, and Moldova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Pavlo.Bespalov@pmi.com</a:t>
            </a:r>
            <a:endParaRPr lang="uk-UA" sz="14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A916FA-0E77-4527-8F2D-D837D12FFDF0}"/>
              </a:ext>
            </a:extLst>
          </p:cNvPr>
          <p:cNvCxnSpPr>
            <a:cxnSpLocks/>
          </p:cNvCxnSpPr>
          <p:nvPr/>
        </p:nvCxnSpPr>
        <p:spPr>
          <a:xfrm>
            <a:off x="3422469" y="6190934"/>
            <a:ext cx="0" cy="11102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B8680F-9DF4-494F-AF99-FDD55D5BEFD7}"/>
              </a:ext>
            </a:extLst>
          </p:cNvPr>
          <p:cNvSpPr txBox="1"/>
          <p:nvPr/>
        </p:nvSpPr>
        <p:spPr>
          <a:xfrm>
            <a:off x="7226606" y="6179999"/>
            <a:ext cx="31373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Joseph Murphy,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Director of Public Policy, Society of Corporate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Compliance and Ethics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Skype: Joe.Murphy.61830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jemurphy5730@gmail.com</a:t>
            </a:r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C1A0CE0E-5D90-44D0-81F0-8F4B0E11131F}"/>
              </a:ext>
            </a:extLst>
          </p:cNvPr>
          <p:cNvCxnSpPr>
            <a:cxnSpLocks/>
          </p:cNvCxnSpPr>
          <p:nvPr/>
        </p:nvCxnSpPr>
        <p:spPr>
          <a:xfrm>
            <a:off x="7086996" y="6239336"/>
            <a:ext cx="0" cy="11102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3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Gate_ZUZ-5280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268" y="772765"/>
            <a:ext cx="4924543" cy="6014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718CC-2D50-0345-9270-C00DBE69A7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49" y="3157195"/>
            <a:ext cx="3941257" cy="1293649"/>
          </a:xfrm>
          <a:prstGeom prst="rect">
            <a:avLst/>
          </a:prstGeom>
        </p:spPr>
      </p:pic>
      <p:sp>
        <p:nvSpPr>
          <p:cNvPr id="13" name="Название 13">
            <a:extLst>
              <a:ext uri="{FF2B5EF4-FFF2-40B4-BE49-F238E27FC236}">
                <a16:creationId xmlns:a16="http://schemas.microsoft.com/office/drawing/2014/main" id="{8A3E314E-8E3A-4BE9-9DD7-4200F9D98CF9}"/>
              </a:ext>
            </a:extLst>
          </p:cNvPr>
          <p:cNvSpPr txBox="1">
            <a:spLocks/>
          </p:cNvSpPr>
          <p:nvPr/>
        </p:nvSpPr>
        <p:spPr>
          <a:xfrm>
            <a:off x="115141" y="2671379"/>
            <a:ext cx="2620923" cy="22681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9" b="1" dirty="0">
                <a:solidFill>
                  <a:srgbClr val="DA1F3D"/>
                </a:solidFill>
                <a:latin typeface="Univers Condensed" panose="020B0506020202050204" pitchFamily="34" charset="0"/>
                <a:cs typeface="Trebuchet MS"/>
              </a:rPr>
              <a:t>SURVEY RESULTS</a:t>
            </a:r>
            <a:endParaRPr lang="ru-RU" sz="3274" dirty="0">
              <a:solidFill>
                <a:srgbClr val="DA1F3D"/>
              </a:solidFill>
              <a:latin typeface="Univers Condensed" panose="020B0506020202050204" pitchFamily="34" charset="0"/>
              <a:cs typeface="Trebuchet MS"/>
            </a:endParaRPr>
          </a:p>
        </p:txBody>
      </p:sp>
      <p:sp>
        <p:nvSpPr>
          <p:cNvPr id="14" name="Название 13">
            <a:extLst>
              <a:ext uri="{FF2B5EF4-FFF2-40B4-BE49-F238E27FC236}">
                <a16:creationId xmlns:a16="http://schemas.microsoft.com/office/drawing/2014/main" id="{626989BF-2DCC-4086-9F43-950DD355F182}"/>
              </a:ext>
            </a:extLst>
          </p:cNvPr>
          <p:cNvSpPr txBox="1">
            <a:spLocks/>
          </p:cNvSpPr>
          <p:nvPr/>
        </p:nvSpPr>
        <p:spPr>
          <a:xfrm>
            <a:off x="3305198" y="3371344"/>
            <a:ext cx="2247872" cy="86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l"/>
            <a:r>
              <a:rPr lang="en-US" sz="1637" b="1" dirty="0">
                <a:solidFill>
                  <a:srgbClr val="003C71"/>
                </a:solidFill>
                <a:latin typeface="Univers Condensed" panose="020B0506020202050204" pitchFamily="34" charset="0"/>
              </a:rPr>
              <a:t>4 Policies and Procedures</a:t>
            </a:r>
            <a:endParaRPr lang="ru-RU" sz="1286" b="1" dirty="0">
              <a:solidFill>
                <a:srgbClr val="003C71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0986E-F16D-48D3-865A-7408A9D9B670}"/>
              </a:ext>
            </a:extLst>
          </p:cNvPr>
          <p:cNvCxnSpPr/>
          <p:nvPr/>
        </p:nvCxnSpPr>
        <p:spPr>
          <a:xfrm>
            <a:off x="3159446" y="2987418"/>
            <a:ext cx="0" cy="157087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4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65" y="687164"/>
            <a:ext cx="6699383" cy="73511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Policies and Procedures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48855" y="7112431"/>
            <a:ext cx="409339" cy="402483"/>
          </a:xfrm>
        </p:spPr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79287-3AD4-5842-ADC3-1D59AD6121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9283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83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4FFA6D-5485-49BD-8CEB-EC54E7DC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7897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9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567">
            <a:extLst>
              <a:ext uri="{FF2B5EF4-FFF2-40B4-BE49-F238E27FC236}">
                <a16:creationId xmlns:a16="http://schemas.microsoft.com/office/drawing/2014/main" id="{0450475A-F0D0-4998-A78C-C6E90C31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449560"/>
            <a:ext cx="67945" cy="18288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9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42886734-6C83-4841-9D60-2A2A5E557D13}"/>
              </a:ext>
            </a:extLst>
          </p:cNvPr>
          <p:cNvGraphicFramePr/>
          <p:nvPr/>
        </p:nvGraphicFramePr>
        <p:xfrm>
          <a:off x="476250" y="5476875"/>
          <a:ext cx="8868472" cy="154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9B56182-D1D2-447E-8E08-70C163AF5AD1}"/>
              </a:ext>
            </a:extLst>
          </p:cNvPr>
          <p:cNvGraphicFramePr/>
          <p:nvPr/>
        </p:nvGraphicFramePr>
        <p:xfrm>
          <a:off x="-1" y="1236703"/>
          <a:ext cx="10691813" cy="424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80470E-71ED-4133-BF34-1C5FFE0ED7B1}"/>
              </a:ext>
            </a:extLst>
          </p:cNvPr>
          <p:cNvCxnSpPr>
            <a:cxnSpLocks/>
          </p:cNvCxnSpPr>
          <p:nvPr/>
        </p:nvCxnSpPr>
        <p:spPr>
          <a:xfrm>
            <a:off x="447475" y="687164"/>
            <a:ext cx="0" cy="73511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3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65" y="687164"/>
            <a:ext cx="6699383" cy="73511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Policies and Procedures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48855" y="7112431"/>
            <a:ext cx="409339" cy="402483"/>
          </a:xfrm>
        </p:spPr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79287-3AD4-5842-ADC3-1D59AD6121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9283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83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4FFA6D-5485-49BD-8CEB-EC54E7DC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7897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9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567">
            <a:extLst>
              <a:ext uri="{FF2B5EF4-FFF2-40B4-BE49-F238E27FC236}">
                <a16:creationId xmlns:a16="http://schemas.microsoft.com/office/drawing/2014/main" id="{0450475A-F0D0-4998-A78C-C6E90C31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449560"/>
            <a:ext cx="67945" cy="18288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9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08D01F3-F752-44E4-A802-E7D0AD9CD6F3}"/>
              </a:ext>
            </a:extLst>
          </p:cNvPr>
          <p:cNvGraphicFramePr/>
          <p:nvPr/>
        </p:nvGraphicFramePr>
        <p:xfrm>
          <a:off x="881063" y="6074206"/>
          <a:ext cx="8694406" cy="103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5F4AE36-3D0E-4D5A-ADA0-14047782D717}"/>
              </a:ext>
            </a:extLst>
          </p:cNvPr>
          <p:cNvGraphicFramePr/>
          <p:nvPr/>
        </p:nvGraphicFramePr>
        <p:xfrm>
          <a:off x="1116342" y="1970669"/>
          <a:ext cx="8459127" cy="361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7E2DF-DAFB-4A2C-9CBD-7464E9F73BA9}"/>
              </a:ext>
            </a:extLst>
          </p:cNvPr>
          <p:cNvCxnSpPr>
            <a:cxnSpLocks/>
          </p:cNvCxnSpPr>
          <p:nvPr/>
        </p:nvCxnSpPr>
        <p:spPr>
          <a:xfrm>
            <a:off x="447475" y="687164"/>
            <a:ext cx="0" cy="73511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46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Gate_ZUZ-5280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268" y="772765"/>
            <a:ext cx="4924543" cy="6014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718CC-2D50-0345-9270-C00DBE69A7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49" y="3157195"/>
            <a:ext cx="3941257" cy="1293649"/>
          </a:xfrm>
          <a:prstGeom prst="rect">
            <a:avLst/>
          </a:prstGeom>
        </p:spPr>
      </p:pic>
      <p:sp>
        <p:nvSpPr>
          <p:cNvPr id="13" name="Название 13">
            <a:extLst>
              <a:ext uri="{FF2B5EF4-FFF2-40B4-BE49-F238E27FC236}">
                <a16:creationId xmlns:a16="http://schemas.microsoft.com/office/drawing/2014/main" id="{8A3E314E-8E3A-4BE9-9DD7-4200F9D98CF9}"/>
              </a:ext>
            </a:extLst>
          </p:cNvPr>
          <p:cNvSpPr txBox="1">
            <a:spLocks/>
          </p:cNvSpPr>
          <p:nvPr/>
        </p:nvSpPr>
        <p:spPr>
          <a:xfrm>
            <a:off x="115141" y="2671379"/>
            <a:ext cx="2620923" cy="22681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9" b="1" dirty="0">
                <a:solidFill>
                  <a:srgbClr val="DA1F3D"/>
                </a:solidFill>
                <a:latin typeface="Univers Condensed" panose="020B0506020202050204" pitchFamily="34" charset="0"/>
                <a:cs typeface="Trebuchet MS"/>
              </a:rPr>
              <a:t>SURVEY RESULTS</a:t>
            </a:r>
            <a:endParaRPr lang="ru-RU" sz="3274" dirty="0">
              <a:solidFill>
                <a:srgbClr val="DA1F3D"/>
              </a:solidFill>
              <a:latin typeface="Univers Condensed" panose="020B0506020202050204" pitchFamily="34" charset="0"/>
              <a:cs typeface="Trebuchet MS"/>
            </a:endParaRPr>
          </a:p>
        </p:txBody>
      </p:sp>
      <p:sp>
        <p:nvSpPr>
          <p:cNvPr id="14" name="Название 13">
            <a:extLst>
              <a:ext uri="{FF2B5EF4-FFF2-40B4-BE49-F238E27FC236}">
                <a16:creationId xmlns:a16="http://schemas.microsoft.com/office/drawing/2014/main" id="{626989BF-2DCC-4086-9F43-950DD355F182}"/>
              </a:ext>
            </a:extLst>
          </p:cNvPr>
          <p:cNvSpPr txBox="1">
            <a:spLocks/>
          </p:cNvSpPr>
          <p:nvPr/>
        </p:nvSpPr>
        <p:spPr>
          <a:xfrm>
            <a:off x="3305198" y="3371344"/>
            <a:ext cx="2247872" cy="86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l"/>
            <a:r>
              <a:rPr lang="en-US" sz="1637" b="1" dirty="0">
                <a:solidFill>
                  <a:srgbClr val="003C71"/>
                </a:solidFill>
                <a:latin typeface="Univers Condensed" panose="020B0506020202050204" pitchFamily="34" charset="0"/>
              </a:rPr>
              <a:t>5 Risk assessment</a:t>
            </a:r>
            <a:endParaRPr lang="ru-RU" sz="1286" b="1" dirty="0">
              <a:solidFill>
                <a:srgbClr val="003C71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0986E-F16D-48D3-865A-7408A9D9B670}"/>
              </a:ext>
            </a:extLst>
          </p:cNvPr>
          <p:cNvCxnSpPr/>
          <p:nvPr/>
        </p:nvCxnSpPr>
        <p:spPr>
          <a:xfrm>
            <a:off x="3159446" y="2987418"/>
            <a:ext cx="0" cy="157087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65" y="687164"/>
            <a:ext cx="6699383" cy="735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5 Risk assessment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48855" y="7112431"/>
            <a:ext cx="409339" cy="402483"/>
          </a:xfrm>
        </p:spPr>
        <p:txBody>
          <a:bodyPr/>
          <a:lstStyle/>
          <a:p>
            <a:fld id="{FCD79287-3AD4-5842-ADC3-1D59AD612149}" type="slidenum">
              <a:rPr lang="en-US" sz="1400" smtClean="0">
                <a:solidFill>
                  <a:srgbClr val="292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sz="1400" dirty="0">
              <a:solidFill>
                <a:srgbClr val="292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4FFA6D-5485-49BD-8CEB-EC54E7DC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7897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8" name="Rectangle 567">
            <a:extLst>
              <a:ext uri="{FF2B5EF4-FFF2-40B4-BE49-F238E27FC236}">
                <a16:creationId xmlns:a16="http://schemas.microsoft.com/office/drawing/2014/main" id="{0450475A-F0D0-4998-A78C-C6E90C31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449560"/>
            <a:ext cx="67945" cy="18288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U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294ABC-B668-4BD4-9317-6342047B7ACB}"/>
              </a:ext>
            </a:extLst>
          </p:cNvPr>
          <p:cNvCxnSpPr>
            <a:cxnSpLocks/>
          </p:cNvCxnSpPr>
          <p:nvPr/>
        </p:nvCxnSpPr>
        <p:spPr>
          <a:xfrm>
            <a:off x="447475" y="687164"/>
            <a:ext cx="0" cy="73511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86030C4-FC21-4CB4-9D65-C0404BE4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6" y="2050294"/>
            <a:ext cx="9738610" cy="212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EE3101-B98F-4CCB-AF82-25892949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6" y="2612399"/>
            <a:ext cx="9738610" cy="179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834EC-3B47-4AD6-9059-FB7E9B510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46" y="2026110"/>
            <a:ext cx="9714402" cy="549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FA5D15-1D47-4152-B798-C75C6B54A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46" y="2587257"/>
            <a:ext cx="9714402" cy="2464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DD257E-F5C9-44F1-867C-CEE0D5029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746" y="3150315"/>
            <a:ext cx="9714402" cy="247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3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Gate_ZUZ-5280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268" y="772765"/>
            <a:ext cx="4924543" cy="6014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718CC-2D50-0345-9270-C00DBE69A7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49" y="3157195"/>
            <a:ext cx="3941257" cy="1293649"/>
          </a:xfrm>
          <a:prstGeom prst="rect">
            <a:avLst/>
          </a:prstGeom>
        </p:spPr>
      </p:pic>
      <p:sp>
        <p:nvSpPr>
          <p:cNvPr id="13" name="Название 13">
            <a:extLst>
              <a:ext uri="{FF2B5EF4-FFF2-40B4-BE49-F238E27FC236}">
                <a16:creationId xmlns:a16="http://schemas.microsoft.com/office/drawing/2014/main" id="{8A3E314E-8E3A-4BE9-9DD7-4200F9D98CF9}"/>
              </a:ext>
            </a:extLst>
          </p:cNvPr>
          <p:cNvSpPr txBox="1">
            <a:spLocks/>
          </p:cNvSpPr>
          <p:nvPr/>
        </p:nvSpPr>
        <p:spPr>
          <a:xfrm>
            <a:off x="115141" y="2671379"/>
            <a:ext cx="2620923" cy="22681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9" b="1" dirty="0">
                <a:solidFill>
                  <a:srgbClr val="DA1F3D"/>
                </a:solidFill>
                <a:latin typeface="Univers Condensed" panose="020B0506020202050204" pitchFamily="34" charset="0"/>
                <a:cs typeface="Trebuchet MS"/>
              </a:rPr>
              <a:t>SURVEY RESULTS</a:t>
            </a:r>
            <a:endParaRPr lang="ru-RU" sz="3274" dirty="0">
              <a:solidFill>
                <a:srgbClr val="DA1F3D"/>
              </a:solidFill>
              <a:latin typeface="Univers Condensed" panose="020B0506020202050204" pitchFamily="34" charset="0"/>
              <a:cs typeface="Trebuchet MS"/>
            </a:endParaRPr>
          </a:p>
        </p:txBody>
      </p:sp>
      <p:sp>
        <p:nvSpPr>
          <p:cNvPr id="14" name="Название 13">
            <a:extLst>
              <a:ext uri="{FF2B5EF4-FFF2-40B4-BE49-F238E27FC236}">
                <a16:creationId xmlns:a16="http://schemas.microsoft.com/office/drawing/2014/main" id="{626989BF-2DCC-4086-9F43-950DD355F182}"/>
              </a:ext>
            </a:extLst>
          </p:cNvPr>
          <p:cNvSpPr txBox="1">
            <a:spLocks/>
          </p:cNvSpPr>
          <p:nvPr/>
        </p:nvSpPr>
        <p:spPr>
          <a:xfrm>
            <a:off x="3305197" y="3371344"/>
            <a:ext cx="2445133" cy="86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l"/>
            <a:r>
              <a:rPr lang="en-US" sz="1637" b="1" dirty="0">
                <a:solidFill>
                  <a:srgbClr val="003C71"/>
                </a:solidFill>
                <a:latin typeface="Univers Condensed" panose="020B0506020202050204" pitchFamily="34" charset="0"/>
              </a:rPr>
              <a:t>6 Training and Communication</a:t>
            </a:r>
            <a:endParaRPr lang="ru-RU" sz="1286" b="1" dirty="0">
              <a:solidFill>
                <a:srgbClr val="003C71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0986E-F16D-48D3-865A-7408A9D9B670}"/>
              </a:ext>
            </a:extLst>
          </p:cNvPr>
          <p:cNvCxnSpPr/>
          <p:nvPr/>
        </p:nvCxnSpPr>
        <p:spPr>
          <a:xfrm>
            <a:off x="3159446" y="2987418"/>
            <a:ext cx="0" cy="157087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65" y="687164"/>
            <a:ext cx="6699383" cy="735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Training and Communication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48855" y="7112431"/>
            <a:ext cx="409339" cy="402483"/>
          </a:xfrm>
        </p:spPr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79287-3AD4-5842-ADC3-1D59AD6121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9283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83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4FFA6D-5485-49BD-8CEB-EC54E7DC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7897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9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567">
            <a:extLst>
              <a:ext uri="{FF2B5EF4-FFF2-40B4-BE49-F238E27FC236}">
                <a16:creationId xmlns:a16="http://schemas.microsoft.com/office/drawing/2014/main" id="{0450475A-F0D0-4998-A78C-C6E90C31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449560"/>
            <a:ext cx="67945" cy="18288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9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E1C6ECE-1469-4D63-BE16-20902F8B6ED5}"/>
              </a:ext>
            </a:extLst>
          </p:cNvPr>
          <p:cNvGraphicFramePr/>
          <p:nvPr/>
        </p:nvGraphicFramePr>
        <p:xfrm>
          <a:off x="1338265" y="5348720"/>
          <a:ext cx="7553323" cy="176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EBED554-03E1-4C15-A82F-9C61B0F32842}"/>
              </a:ext>
            </a:extLst>
          </p:cNvPr>
          <p:cNvGraphicFramePr/>
          <p:nvPr/>
        </p:nvGraphicFramePr>
        <p:xfrm>
          <a:off x="304800" y="1545147"/>
          <a:ext cx="5493545" cy="250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3C24DB6-E08C-4B4F-AA93-E2E43C51B791}"/>
              </a:ext>
            </a:extLst>
          </p:cNvPr>
          <p:cNvGraphicFramePr/>
          <p:nvPr/>
        </p:nvGraphicFramePr>
        <p:xfrm>
          <a:off x="4724400" y="1481964"/>
          <a:ext cx="5886449" cy="348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795733-8A81-4FFA-B040-3D8658304C55}"/>
              </a:ext>
            </a:extLst>
          </p:cNvPr>
          <p:cNvCxnSpPr>
            <a:cxnSpLocks/>
          </p:cNvCxnSpPr>
          <p:nvPr/>
        </p:nvCxnSpPr>
        <p:spPr>
          <a:xfrm>
            <a:off x="447475" y="687164"/>
            <a:ext cx="0" cy="73511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1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65" y="687164"/>
            <a:ext cx="6699383" cy="735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Training and Communication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48855" y="7112431"/>
            <a:ext cx="409339" cy="402483"/>
          </a:xfrm>
        </p:spPr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79287-3AD4-5842-ADC3-1D59AD6121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9283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83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4FFA6D-5485-49BD-8CEB-EC54E7DC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7897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9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567">
            <a:extLst>
              <a:ext uri="{FF2B5EF4-FFF2-40B4-BE49-F238E27FC236}">
                <a16:creationId xmlns:a16="http://schemas.microsoft.com/office/drawing/2014/main" id="{0450475A-F0D0-4998-A78C-C6E90C31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449560"/>
            <a:ext cx="67945" cy="18288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9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3715D37-5E84-45E8-AC5A-A4A4BF8644F6}"/>
              </a:ext>
            </a:extLst>
          </p:cNvPr>
          <p:cNvGraphicFramePr/>
          <p:nvPr/>
        </p:nvGraphicFramePr>
        <p:xfrm>
          <a:off x="372745" y="1505582"/>
          <a:ext cx="5514221" cy="394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2FACC02-761C-4B3C-B312-789E131CF970}"/>
              </a:ext>
            </a:extLst>
          </p:cNvPr>
          <p:cNvGraphicFramePr/>
          <p:nvPr/>
        </p:nvGraphicFramePr>
        <p:xfrm>
          <a:off x="5205413" y="3479479"/>
          <a:ext cx="5486400" cy="339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F19CF9-07A0-4EB9-984C-6335E64B1B54}"/>
              </a:ext>
            </a:extLst>
          </p:cNvPr>
          <p:cNvCxnSpPr>
            <a:cxnSpLocks/>
          </p:cNvCxnSpPr>
          <p:nvPr/>
        </p:nvCxnSpPr>
        <p:spPr>
          <a:xfrm>
            <a:off x="447475" y="687164"/>
            <a:ext cx="0" cy="73511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764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Gate_ZUZ-5280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268" y="772765"/>
            <a:ext cx="4924543" cy="6014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718CC-2D50-0345-9270-C00DBE69A7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49" y="3157195"/>
            <a:ext cx="3941257" cy="1293649"/>
          </a:xfrm>
          <a:prstGeom prst="rect">
            <a:avLst/>
          </a:prstGeom>
        </p:spPr>
      </p:pic>
      <p:sp>
        <p:nvSpPr>
          <p:cNvPr id="13" name="Название 13">
            <a:extLst>
              <a:ext uri="{FF2B5EF4-FFF2-40B4-BE49-F238E27FC236}">
                <a16:creationId xmlns:a16="http://schemas.microsoft.com/office/drawing/2014/main" id="{8A3E314E-8E3A-4BE9-9DD7-4200F9D98CF9}"/>
              </a:ext>
            </a:extLst>
          </p:cNvPr>
          <p:cNvSpPr txBox="1">
            <a:spLocks/>
          </p:cNvSpPr>
          <p:nvPr/>
        </p:nvSpPr>
        <p:spPr>
          <a:xfrm>
            <a:off x="115141" y="2671379"/>
            <a:ext cx="2620923" cy="22681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9" b="1" dirty="0">
                <a:solidFill>
                  <a:srgbClr val="DA1F3D"/>
                </a:solidFill>
                <a:latin typeface="Univers Condensed" panose="020B0506020202050204" pitchFamily="34" charset="0"/>
                <a:cs typeface="Trebuchet MS"/>
              </a:rPr>
              <a:t>SURVEY RESULTS</a:t>
            </a:r>
            <a:endParaRPr lang="ru-RU" sz="3274" dirty="0">
              <a:solidFill>
                <a:srgbClr val="DA1F3D"/>
              </a:solidFill>
              <a:latin typeface="Univers Condensed" panose="020B0506020202050204" pitchFamily="34" charset="0"/>
              <a:cs typeface="Trebuchet MS"/>
            </a:endParaRPr>
          </a:p>
        </p:txBody>
      </p:sp>
      <p:sp>
        <p:nvSpPr>
          <p:cNvPr id="14" name="Название 13">
            <a:extLst>
              <a:ext uri="{FF2B5EF4-FFF2-40B4-BE49-F238E27FC236}">
                <a16:creationId xmlns:a16="http://schemas.microsoft.com/office/drawing/2014/main" id="{626989BF-2DCC-4086-9F43-950DD355F182}"/>
              </a:ext>
            </a:extLst>
          </p:cNvPr>
          <p:cNvSpPr txBox="1">
            <a:spLocks/>
          </p:cNvSpPr>
          <p:nvPr/>
        </p:nvSpPr>
        <p:spPr>
          <a:xfrm>
            <a:off x="3305197" y="3371344"/>
            <a:ext cx="2445133" cy="86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l"/>
            <a:r>
              <a:rPr lang="en-US" sz="1637" b="1" dirty="0">
                <a:solidFill>
                  <a:srgbClr val="003C71"/>
                </a:solidFill>
                <a:latin typeface="Univers Condensed" panose="020B0506020202050204" pitchFamily="34" charset="0"/>
              </a:rPr>
              <a:t>7 Confidential Reporting and Investigation</a:t>
            </a:r>
            <a:endParaRPr lang="ru-RU" sz="1286" b="1" dirty="0">
              <a:solidFill>
                <a:srgbClr val="003C71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0986E-F16D-48D3-865A-7408A9D9B670}"/>
              </a:ext>
            </a:extLst>
          </p:cNvPr>
          <p:cNvCxnSpPr/>
          <p:nvPr/>
        </p:nvCxnSpPr>
        <p:spPr>
          <a:xfrm>
            <a:off x="3159446" y="2987418"/>
            <a:ext cx="0" cy="157087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1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65" y="687164"/>
            <a:ext cx="8082135" cy="735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7 Confidential Reporting and Investigation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48855" y="7112431"/>
            <a:ext cx="409339" cy="402483"/>
          </a:xfrm>
        </p:spPr>
        <p:txBody>
          <a:bodyPr/>
          <a:lstStyle/>
          <a:p>
            <a:fld id="{FCD79287-3AD4-5842-ADC3-1D59AD612149}" type="slidenum">
              <a:rPr lang="en-US" sz="1400" smtClean="0">
                <a:solidFill>
                  <a:srgbClr val="292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1400" dirty="0">
              <a:solidFill>
                <a:srgbClr val="292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4FFA6D-5485-49BD-8CEB-EC54E7DC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7897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8" name="Rectangle 567">
            <a:extLst>
              <a:ext uri="{FF2B5EF4-FFF2-40B4-BE49-F238E27FC236}">
                <a16:creationId xmlns:a16="http://schemas.microsoft.com/office/drawing/2014/main" id="{0450475A-F0D0-4998-A78C-C6E90C31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449560"/>
            <a:ext cx="67945" cy="18288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UA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CDA151-7F19-4C3D-B03C-D82B3E6AA0A7}"/>
              </a:ext>
            </a:extLst>
          </p:cNvPr>
          <p:cNvCxnSpPr>
            <a:cxnSpLocks/>
          </p:cNvCxnSpPr>
          <p:nvPr/>
        </p:nvCxnSpPr>
        <p:spPr>
          <a:xfrm>
            <a:off x="447475" y="687164"/>
            <a:ext cx="0" cy="73511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2AA1591-C89C-4096-BC87-C3DA9D63B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6" y="2464188"/>
            <a:ext cx="9968840" cy="263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14ED7-D22B-4B96-8024-11F54335E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6" y="3209406"/>
            <a:ext cx="9968840" cy="336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BAEB2-331B-4AD8-9F66-4041EEDD2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46" y="3786422"/>
            <a:ext cx="9968840" cy="247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DDC43-C35F-46F2-83E1-E44C6CEDC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46" y="4324930"/>
            <a:ext cx="9946321" cy="170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9D195A-AFBC-4815-A9FB-A3CCFBA2A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746" y="4879755"/>
            <a:ext cx="9968840" cy="245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Gate_ZUZ-5280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268" y="772765"/>
            <a:ext cx="4924543" cy="6014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718CC-2D50-0345-9270-C00DBE69A7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49" y="3157195"/>
            <a:ext cx="3941257" cy="1293649"/>
          </a:xfrm>
          <a:prstGeom prst="rect">
            <a:avLst/>
          </a:prstGeom>
        </p:spPr>
      </p:pic>
      <p:sp>
        <p:nvSpPr>
          <p:cNvPr id="13" name="Название 13">
            <a:extLst>
              <a:ext uri="{FF2B5EF4-FFF2-40B4-BE49-F238E27FC236}">
                <a16:creationId xmlns:a16="http://schemas.microsoft.com/office/drawing/2014/main" id="{8A3E314E-8E3A-4BE9-9DD7-4200F9D98CF9}"/>
              </a:ext>
            </a:extLst>
          </p:cNvPr>
          <p:cNvSpPr txBox="1">
            <a:spLocks/>
          </p:cNvSpPr>
          <p:nvPr/>
        </p:nvSpPr>
        <p:spPr>
          <a:xfrm>
            <a:off x="962145" y="4042608"/>
            <a:ext cx="3952849" cy="9251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9" b="1" dirty="0">
                <a:solidFill>
                  <a:srgbClr val="DA1F3D"/>
                </a:solidFill>
                <a:latin typeface="Univers Condensed" panose="020B0506020202050204" pitchFamily="34" charset="0"/>
                <a:cs typeface="Trebuchet MS"/>
              </a:rPr>
              <a:t>SURVEY RESULTS</a:t>
            </a:r>
            <a:endParaRPr lang="ru-RU" sz="3274" dirty="0">
              <a:solidFill>
                <a:srgbClr val="DA1F3D"/>
              </a:solidFill>
              <a:latin typeface="Univers Condensed" panose="020B0506020202050204" pitchFamily="34" charset="0"/>
              <a:cs typeface="Trebuchet MS"/>
            </a:endParaRPr>
          </a:p>
        </p:txBody>
      </p:sp>
      <p:sp>
        <p:nvSpPr>
          <p:cNvPr id="14" name="Название 13">
            <a:extLst>
              <a:ext uri="{FF2B5EF4-FFF2-40B4-BE49-F238E27FC236}">
                <a16:creationId xmlns:a16="http://schemas.microsoft.com/office/drawing/2014/main" id="{626989BF-2DCC-4086-9F43-950DD355F182}"/>
              </a:ext>
            </a:extLst>
          </p:cNvPr>
          <p:cNvSpPr txBox="1">
            <a:spLocks/>
          </p:cNvSpPr>
          <p:nvPr/>
        </p:nvSpPr>
        <p:spPr>
          <a:xfrm>
            <a:off x="962145" y="2680036"/>
            <a:ext cx="3962400" cy="12492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just"/>
            <a:r>
              <a:rPr lang="en-US" sz="1637" b="1" dirty="0">
                <a:solidFill>
                  <a:srgbClr val="003C71"/>
                </a:solidFill>
                <a:latin typeface="Univers Condensed" panose="020B0506020202050204" pitchFamily="34" charset="0"/>
              </a:rPr>
              <a:t>Application of 11 Elements of Effective Compliance Program – a General State of Corporate Compliance in Ukraine?</a:t>
            </a:r>
            <a:endParaRPr lang="ru-RU" sz="1286" b="1" dirty="0">
              <a:solidFill>
                <a:srgbClr val="003C71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0986E-F16D-48D3-865A-7408A9D9B670}"/>
              </a:ext>
            </a:extLst>
          </p:cNvPr>
          <p:cNvCxnSpPr>
            <a:cxnSpLocks/>
          </p:cNvCxnSpPr>
          <p:nvPr/>
        </p:nvCxnSpPr>
        <p:spPr>
          <a:xfrm>
            <a:off x="962145" y="3933651"/>
            <a:ext cx="3962400" cy="0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Gate_ZUZ-5280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268" y="772765"/>
            <a:ext cx="4924543" cy="6014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718CC-2D50-0345-9270-C00DBE69A7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49" y="3157195"/>
            <a:ext cx="3941257" cy="1293649"/>
          </a:xfrm>
          <a:prstGeom prst="rect">
            <a:avLst/>
          </a:prstGeom>
        </p:spPr>
      </p:pic>
      <p:sp>
        <p:nvSpPr>
          <p:cNvPr id="13" name="Название 13">
            <a:extLst>
              <a:ext uri="{FF2B5EF4-FFF2-40B4-BE49-F238E27FC236}">
                <a16:creationId xmlns:a16="http://schemas.microsoft.com/office/drawing/2014/main" id="{8A3E314E-8E3A-4BE9-9DD7-4200F9D98CF9}"/>
              </a:ext>
            </a:extLst>
          </p:cNvPr>
          <p:cNvSpPr txBox="1">
            <a:spLocks/>
          </p:cNvSpPr>
          <p:nvPr/>
        </p:nvSpPr>
        <p:spPr>
          <a:xfrm>
            <a:off x="115141" y="2671379"/>
            <a:ext cx="2620923" cy="22681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9" b="1" dirty="0">
                <a:solidFill>
                  <a:srgbClr val="DA1F3D"/>
                </a:solidFill>
                <a:latin typeface="Univers Condensed" panose="020B0506020202050204" pitchFamily="34" charset="0"/>
                <a:cs typeface="Trebuchet MS"/>
              </a:rPr>
              <a:t>SURVEY RESULTS</a:t>
            </a:r>
            <a:endParaRPr lang="ru-RU" sz="3274" dirty="0">
              <a:solidFill>
                <a:srgbClr val="DA1F3D"/>
              </a:solidFill>
              <a:latin typeface="Univers Condensed" panose="020B0506020202050204" pitchFamily="34" charset="0"/>
              <a:cs typeface="Trebuchet MS"/>
            </a:endParaRPr>
          </a:p>
        </p:txBody>
      </p:sp>
      <p:sp>
        <p:nvSpPr>
          <p:cNvPr id="14" name="Название 13">
            <a:extLst>
              <a:ext uri="{FF2B5EF4-FFF2-40B4-BE49-F238E27FC236}">
                <a16:creationId xmlns:a16="http://schemas.microsoft.com/office/drawing/2014/main" id="{626989BF-2DCC-4086-9F43-950DD355F182}"/>
              </a:ext>
            </a:extLst>
          </p:cNvPr>
          <p:cNvSpPr txBox="1">
            <a:spLocks/>
          </p:cNvSpPr>
          <p:nvPr/>
        </p:nvSpPr>
        <p:spPr>
          <a:xfrm>
            <a:off x="3305197" y="3371344"/>
            <a:ext cx="2445133" cy="86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l"/>
            <a:r>
              <a:rPr lang="en-US" sz="1637" b="1" dirty="0">
                <a:solidFill>
                  <a:srgbClr val="003C71"/>
                </a:solidFill>
                <a:latin typeface="Univers Condensed" panose="020B0506020202050204" pitchFamily="34" charset="0"/>
              </a:rPr>
              <a:t>8 Incentives and Disciplinary Measures</a:t>
            </a:r>
            <a:endParaRPr lang="ru-RU" sz="1286" b="1" dirty="0">
              <a:solidFill>
                <a:srgbClr val="003C71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0986E-F16D-48D3-865A-7408A9D9B670}"/>
              </a:ext>
            </a:extLst>
          </p:cNvPr>
          <p:cNvCxnSpPr/>
          <p:nvPr/>
        </p:nvCxnSpPr>
        <p:spPr>
          <a:xfrm>
            <a:off x="3159446" y="2987418"/>
            <a:ext cx="0" cy="157087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65" y="687164"/>
            <a:ext cx="8082135" cy="735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Incentives and Disciplinary Measures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48855" y="7112431"/>
            <a:ext cx="409339" cy="402483"/>
          </a:xfrm>
        </p:spPr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79287-3AD4-5842-ADC3-1D59AD6121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9283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83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4FFA6D-5485-49BD-8CEB-EC54E7DC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7897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9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567">
            <a:extLst>
              <a:ext uri="{FF2B5EF4-FFF2-40B4-BE49-F238E27FC236}">
                <a16:creationId xmlns:a16="http://schemas.microsoft.com/office/drawing/2014/main" id="{0450475A-F0D0-4998-A78C-C6E90C31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449560"/>
            <a:ext cx="67945" cy="18288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9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05EAA35-A353-4E17-97E7-0E0F49BB49E5}"/>
              </a:ext>
            </a:extLst>
          </p:cNvPr>
          <p:cNvGraphicFramePr/>
          <p:nvPr/>
        </p:nvGraphicFramePr>
        <p:xfrm>
          <a:off x="447475" y="1645963"/>
          <a:ext cx="4083844" cy="292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5B6BBCC-0F5A-44F6-92B7-1636310C985D}"/>
              </a:ext>
            </a:extLst>
          </p:cNvPr>
          <p:cNvGraphicFramePr/>
          <p:nvPr/>
        </p:nvGraphicFramePr>
        <p:xfrm>
          <a:off x="2222896" y="4909708"/>
          <a:ext cx="6555583" cy="232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3F6DDE4-59C0-43C7-844A-6DF2AED97D46}"/>
              </a:ext>
            </a:extLst>
          </p:cNvPr>
          <p:cNvGraphicFramePr/>
          <p:nvPr/>
        </p:nvGraphicFramePr>
        <p:xfrm>
          <a:off x="5500688" y="1628168"/>
          <a:ext cx="4743450" cy="278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13D9D7-A607-40B5-B2BF-D3F3862514DB}"/>
              </a:ext>
            </a:extLst>
          </p:cNvPr>
          <p:cNvCxnSpPr>
            <a:cxnSpLocks/>
          </p:cNvCxnSpPr>
          <p:nvPr/>
        </p:nvCxnSpPr>
        <p:spPr>
          <a:xfrm>
            <a:off x="447475" y="687164"/>
            <a:ext cx="0" cy="73511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3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Gate_ZUZ-5280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268" y="772765"/>
            <a:ext cx="4924543" cy="6014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718CC-2D50-0345-9270-C00DBE69A7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49" y="3157195"/>
            <a:ext cx="3941257" cy="1293649"/>
          </a:xfrm>
          <a:prstGeom prst="rect">
            <a:avLst/>
          </a:prstGeom>
        </p:spPr>
      </p:pic>
      <p:sp>
        <p:nvSpPr>
          <p:cNvPr id="13" name="Название 13">
            <a:extLst>
              <a:ext uri="{FF2B5EF4-FFF2-40B4-BE49-F238E27FC236}">
                <a16:creationId xmlns:a16="http://schemas.microsoft.com/office/drawing/2014/main" id="{8A3E314E-8E3A-4BE9-9DD7-4200F9D98CF9}"/>
              </a:ext>
            </a:extLst>
          </p:cNvPr>
          <p:cNvSpPr txBox="1">
            <a:spLocks/>
          </p:cNvSpPr>
          <p:nvPr/>
        </p:nvSpPr>
        <p:spPr>
          <a:xfrm>
            <a:off x="115141" y="2671379"/>
            <a:ext cx="2620923" cy="22681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9" b="1" dirty="0">
                <a:solidFill>
                  <a:srgbClr val="DA1F3D"/>
                </a:solidFill>
                <a:latin typeface="Univers Condensed" panose="020B0506020202050204" pitchFamily="34" charset="0"/>
                <a:cs typeface="Trebuchet MS"/>
              </a:rPr>
              <a:t>SURVEY RESULTS</a:t>
            </a:r>
            <a:endParaRPr lang="ru-RU" sz="3274" dirty="0">
              <a:solidFill>
                <a:srgbClr val="DA1F3D"/>
              </a:solidFill>
              <a:latin typeface="Univers Condensed" panose="020B0506020202050204" pitchFamily="34" charset="0"/>
              <a:cs typeface="Trebuchet MS"/>
            </a:endParaRPr>
          </a:p>
        </p:txBody>
      </p:sp>
      <p:sp>
        <p:nvSpPr>
          <p:cNvPr id="14" name="Название 13">
            <a:extLst>
              <a:ext uri="{FF2B5EF4-FFF2-40B4-BE49-F238E27FC236}">
                <a16:creationId xmlns:a16="http://schemas.microsoft.com/office/drawing/2014/main" id="{626989BF-2DCC-4086-9F43-950DD355F182}"/>
              </a:ext>
            </a:extLst>
          </p:cNvPr>
          <p:cNvSpPr txBox="1">
            <a:spLocks/>
          </p:cNvSpPr>
          <p:nvPr/>
        </p:nvSpPr>
        <p:spPr>
          <a:xfrm>
            <a:off x="3305197" y="3371344"/>
            <a:ext cx="2445133" cy="86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l"/>
            <a:r>
              <a:rPr lang="en-US" sz="1637" b="1" dirty="0">
                <a:solidFill>
                  <a:srgbClr val="003C71"/>
                </a:solidFill>
                <a:latin typeface="Univers Condensed" panose="020B0506020202050204" pitchFamily="34" charset="0"/>
              </a:rPr>
              <a:t>9 Continuous Improvement, Periodic Testing and  Review</a:t>
            </a:r>
            <a:endParaRPr lang="ru-RU" sz="1286" b="1" dirty="0">
              <a:solidFill>
                <a:srgbClr val="003C71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0986E-F16D-48D3-865A-7408A9D9B670}"/>
              </a:ext>
            </a:extLst>
          </p:cNvPr>
          <p:cNvCxnSpPr/>
          <p:nvPr/>
        </p:nvCxnSpPr>
        <p:spPr>
          <a:xfrm>
            <a:off x="3159446" y="2987418"/>
            <a:ext cx="0" cy="157087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47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87164"/>
            <a:ext cx="10244138" cy="735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9 Continuous Improvement, Periodic Testing and 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48855" y="7112431"/>
            <a:ext cx="409339" cy="402483"/>
          </a:xfrm>
        </p:spPr>
        <p:txBody>
          <a:bodyPr/>
          <a:lstStyle/>
          <a:p>
            <a:fld id="{FCD79287-3AD4-5842-ADC3-1D59AD612149}" type="slidenum">
              <a:rPr lang="en-US" sz="1400" smtClean="0">
                <a:solidFill>
                  <a:srgbClr val="292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sz="1400" dirty="0">
              <a:solidFill>
                <a:srgbClr val="292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4FFA6D-5485-49BD-8CEB-EC54E7DC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7897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8" name="Rectangle 567">
            <a:extLst>
              <a:ext uri="{FF2B5EF4-FFF2-40B4-BE49-F238E27FC236}">
                <a16:creationId xmlns:a16="http://schemas.microsoft.com/office/drawing/2014/main" id="{0450475A-F0D0-4998-A78C-C6E90C31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449560"/>
            <a:ext cx="67945" cy="18288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U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65559D-5508-4033-91E7-5ABBF5866124}"/>
              </a:ext>
            </a:extLst>
          </p:cNvPr>
          <p:cNvCxnSpPr>
            <a:cxnSpLocks/>
          </p:cNvCxnSpPr>
          <p:nvPr/>
        </p:nvCxnSpPr>
        <p:spPr>
          <a:xfrm>
            <a:off x="372545" y="687164"/>
            <a:ext cx="0" cy="73511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2391FD9-3EAC-4257-A422-17765C6A8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735"/>
            <a:ext cx="10040296" cy="323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9872B-8984-4F58-944F-66421DF69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06671"/>
            <a:ext cx="10040296" cy="260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FE6AF0-A0E3-4297-A095-60EFBB0C4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52379"/>
            <a:ext cx="10040296" cy="2466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E16726-267A-4D0A-BE74-272D41EF1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3823794"/>
            <a:ext cx="10040296" cy="222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CC602A-E2F8-447D-839D-369B16FDB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404031"/>
            <a:ext cx="10040296" cy="283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5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Gate_ZUZ-5280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268" y="772765"/>
            <a:ext cx="4924543" cy="6014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718CC-2D50-0345-9270-C00DBE69A7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49" y="3157195"/>
            <a:ext cx="3941257" cy="1293649"/>
          </a:xfrm>
          <a:prstGeom prst="rect">
            <a:avLst/>
          </a:prstGeom>
        </p:spPr>
      </p:pic>
      <p:sp>
        <p:nvSpPr>
          <p:cNvPr id="13" name="Название 13">
            <a:extLst>
              <a:ext uri="{FF2B5EF4-FFF2-40B4-BE49-F238E27FC236}">
                <a16:creationId xmlns:a16="http://schemas.microsoft.com/office/drawing/2014/main" id="{8A3E314E-8E3A-4BE9-9DD7-4200F9D98CF9}"/>
              </a:ext>
            </a:extLst>
          </p:cNvPr>
          <p:cNvSpPr txBox="1">
            <a:spLocks/>
          </p:cNvSpPr>
          <p:nvPr/>
        </p:nvSpPr>
        <p:spPr>
          <a:xfrm>
            <a:off x="115141" y="2671379"/>
            <a:ext cx="2620923" cy="22681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9" b="1" dirty="0">
                <a:solidFill>
                  <a:srgbClr val="DA1F3D"/>
                </a:solidFill>
                <a:latin typeface="Univers Condensed" panose="020B0506020202050204" pitchFamily="34" charset="0"/>
                <a:cs typeface="Trebuchet MS"/>
              </a:rPr>
              <a:t>SURVEY RESULTS</a:t>
            </a:r>
            <a:endParaRPr lang="ru-RU" sz="3274" dirty="0">
              <a:solidFill>
                <a:srgbClr val="DA1F3D"/>
              </a:solidFill>
              <a:latin typeface="Univers Condensed" panose="020B0506020202050204" pitchFamily="34" charset="0"/>
              <a:cs typeface="Trebuchet MS"/>
            </a:endParaRPr>
          </a:p>
        </p:txBody>
      </p:sp>
      <p:sp>
        <p:nvSpPr>
          <p:cNvPr id="14" name="Название 13">
            <a:extLst>
              <a:ext uri="{FF2B5EF4-FFF2-40B4-BE49-F238E27FC236}">
                <a16:creationId xmlns:a16="http://schemas.microsoft.com/office/drawing/2014/main" id="{626989BF-2DCC-4086-9F43-950DD355F182}"/>
              </a:ext>
            </a:extLst>
          </p:cNvPr>
          <p:cNvSpPr txBox="1">
            <a:spLocks/>
          </p:cNvSpPr>
          <p:nvPr/>
        </p:nvSpPr>
        <p:spPr>
          <a:xfrm>
            <a:off x="3305197" y="3371344"/>
            <a:ext cx="2445133" cy="86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l"/>
            <a:r>
              <a:rPr lang="en-US" sz="1637" b="1" dirty="0">
                <a:solidFill>
                  <a:srgbClr val="003C71"/>
                </a:solidFill>
                <a:latin typeface="Univers Condensed" panose="020B0506020202050204" pitchFamily="34" charset="0"/>
              </a:rPr>
              <a:t>10 Third parties’ check</a:t>
            </a:r>
            <a:endParaRPr lang="ru-RU" sz="1286" b="1" dirty="0">
              <a:solidFill>
                <a:srgbClr val="003C71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0986E-F16D-48D3-865A-7408A9D9B670}"/>
              </a:ext>
            </a:extLst>
          </p:cNvPr>
          <p:cNvCxnSpPr/>
          <p:nvPr/>
        </p:nvCxnSpPr>
        <p:spPr>
          <a:xfrm>
            <a:off x="3159446" y="2987418"/>
            <a:ext cx="0" cy="157087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87164"/>
            <a:ext cx="10158413" cy="735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Third parties’ check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48855" y="7112431"/>
            <a:ext cx="409339" cy="402483"/>
          </a:xfrm>
        </p:spPr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79287-3AD4-5842-ADC3-1D59AD6121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9283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83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4FFA6D-5485-49BD-8CEB-EC54E7DC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7897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9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567">
            <a:extLst>
              <a:ext uri="{FF2B5EF4-FFF2-40B4-BE49-F238E27FC236}">
                <a16:creationId xmlns:a16="http://schemas.microsoft.com/office/drawing/2014/main" id="{0450475A-F0D0-4998-A78C-C6E90C31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449560"/>
            <a:ext cx="67945" cy="18288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9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6449F6E-2A86-42B9-B62D-EB742525F9E5}"/>
              </a:ext>
            </a:extLst>
          </p:cNvPr>
          <p:cNvGraphicFramePr/>
          <p:nvPr/>
        </p:nvGraphicFramePr>
        <p:xfrm>
          <a:off x="5612605" y="812252"/>
          <a:ext cx="4973161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5882BEC-66F8-4430-9D73-59EAB4F83AFE}"/>
              </a:ext>
            </a:extLst>
          </p:cNvPr>
          <p:cNvGraphicFramePr/>
          <p:nvPr/>
        </p:nvGraphicFramePr>
        <p:xfrm>
          <a:off x="161925" y="4183806"/>
          <a:ext cx="4724401" cy="284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1E5FBFF-3213-404E-9D7A-25ECB3D440AC}"/>
              </a:ext>
            </a:extLst>
          </p:cNvPr>
          <p:cNvGraphicFramePr>
            <a:graphicFrameLocks/>
          </p:cNvGraphicFramePr>
          <p:nvPr/>
        </p:nvGraphicFramePr>
        <p:xfrm>
          <a:off x="20159" y="1618489"/>
          <a:ext cx="5486400" cy="234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6D26B4C-6F90-4698-9DE6-61A2415A1998}"/>
              </a:ext>
            </a:extLst>
          </p:cNvPr>
          <p:cNvGraphicFramePr/>
          <p:nvPr/>
        </p:nvGraphicFramePr>
        <p:xfrm>
          <a:off x="5029201" y="4209824"/>
          <a:ext cx="6600825" cy="279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D8EB95-5883-47CE-92DA-7869254243AC}"/>
              </a:ext>
            </a:extLst>
          </p:cNvPr>
          <p:cNvCxnSpPr>
            <a:cxnSpLocks/>
          </p:cNvCxnSpPr>
          <p:nvPr/>
        </p:nvCxnSpPr>
        <p:spPr>
          <a:xfrm>
            <a:off x="447475" y="687164"/>
            <a:ext cx="0" cy="73511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217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96AE7-3A7C-4BE5-8653-4A47450905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49090" y="6549314"/>
            <a:ext cx="842723" cy="334119"/>
          </a:xfrm>
          <a:prstGeom prst="rect">
            <a:avLst/>
          </a:prstGeom>
        </p:spPr>
        <p:txBody>
          <a:bodyPr/>
          <a:lstStyle/>
          <a:p>
            <a:fld id="{7ABCDE00-2BBD-4D1A-BB52-6257A3BEE1B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0FA06-A6A7-4838-A0F8-F4F80B0BAD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109" y="957837"/>
            <a:ext cx="2578775" cy="846437"/>
          </a:xfrm>
          <a:prstGeom prst="rect">
            <a:avLst/>
          </a:prstGeom>
        </p:spPr>
      </p:pic>
      <p:sp>
        <p:nvSpPr>
          <p:cNvPr id="5" name="Название 13">
            <a:extLst>
              <a:ext uri="{FF2B5EF4-FFF2-40B4-BE49-F238E27FC236}">
                <a16:creationId xmlns:a16="http://schemas.microsoft.com/office/drawing/2014/main" id="{E4AD4F4D-1380-4CE3-AD4B-448D441ACB6B}"/>
              </a:ext>
            </a:extLst>
          </p:cNvPr>
          <p:cNvSpPr txBox="1">
            <a:spLocks/>
          </p:cNvSpPr>
          <p:nvPr/>
        </p:nvSpPr>
        <p:spPr>
          <a:xfrm>
            <a:off x="-99992" y="2780845"/>
            <a:ext cx="5025433" cy="19979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9" b="1" dirty="0">
                <a:solidFill>
                  <a:schemeClr val="bg1"/>
                </a:solidFill>
                <a:latin typeface="Univers Condensed Light" panose="020B0306020202040204" pitchFamily="34" charset="0"/>
                <a:cs typeface="Trebuchet MS"/>
              </a:rPr>
              <a:t>Thank you for your attention!</a:t>
            </a:r>
            <a:endParaRPr lang="ru-RU" sz="3274" dirty="0">
              <a:solidFill>
                <a:schemeClr val="bg1"/>
              </a:solidFill>
              <a:latin typeface="Univers Condensed Light" panose="020B0306020202040204" pitchFamily="34" charset="0"/>
              <a:cs typeface="Trebuchet M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E5969B-5927-4C51-96D7-FBB9E06E8C92}"/>
              </a:ext>
            </a:extLst>
          </p:cNvPr>
          <p:cNvCxnSpPr>
            <a:cxnSpLocks/>
          </p:cNvCxnSpPr>
          <p:nvPr/>
        </p:nvCxnSpPr>
        <p:spPr>
          <a:xfrm>
            <a:off x="5347485" y="2875825"/>
            <a:ext cx="0" cy="184762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азвание 13">
            <a:extLst>
              <a:ext uri="{FF2B5EF4-FFF2-40B4-BE49-F238E27FC236}">
                <a16:creationId xmlns:a16="http://schemas.microsoft.com/office/drawing/2014/main" id="{191E6443-E4CC-4B48-B7E5-6F9A971DA03C}"/>
              </a:ext>
            </a:extLst>
          </p:cNvPr>
          <p:cNvSpPr txBox="1">
            <a:spLocks/>
          </p:cNvSpPr>
          <p:nvPr/>
        </p:nvSpPr>
        <p:spPr>
          <a:xfrm>
            <a:off x="5500708" y="2875825"/>
            <a:ext cx="5025433" cy="19979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9" b="1" dirty="0">
                <a:solidFill>
                  <a:schemeClr val="bg1"/>
                </a:solidFill>
                <a:latin typeface="Univers Condensed Light" panose="020B0306020202040204" pitchFamily="34" charset="0"/>
                <a:cs typeface="Trebuchet MS"/>
              </a:rPr>
              <a:t>COMPLIANCE </a:t>
            </a:r>
          </a:p>
          <a:p>
            <a:r>
              <a:rPr lang="en-US" sz="4209" b="1" dirty="0">
                <a:solidFill>
                  <a:schemeClr val="bg1"/>
                </a:solidFill>
                <a:latin typeface="Univers Condensed Light" panose="020B0306020202040204" pitchFamily="34" charset="0"/>
                <a:cs typeface="Trebuchet MS"/>
              </a:rPr>
              <a:t>CLUB</a:t>
            </a:r>
            <a:endParaRPr lang="uk-UA" sz="4209" b="1" dirty="0">
              <a:solidFill>
                <a:schemeClr val="bg1"/>
              </a:solidFill>
              <a:latin typeface="Univers Condensed Light" panose="020B0306020202040204" pitchFamily="34" charset="0"/>
              <a:cs typeface="Trebuchet MS"/>
            </a:endParaRPr>
          </a:p>
          <a:p>
            <a:r>
              <a:rPr lang="en-US" sz="4209" b="1" dirty="0">
                <a:solidFill>
                  <a:schemeClr val="bg1"/>
                </a:solidFill>
                <a:latin typeface="Univers Condensed Light" panose="020B0306020202040204" pitchFamily="34" charset="0"/>
                <a:cs typeface="Trebuchet MS"/>
              </a:rPr>
              <a:t>MEETING</a:t>
            </a:r>
            <a:endParaRPr lang="ru-RU" sz="3274" dirty="0">
              <a:solidFill>
                <a:schemeClr val="bg1"/>
              </a:solidFill>
              <a:latin typeface="Univers Condensed Light" panose="020B030602020204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0631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13" y="355774"/>
            <a:ext cx="7998447" cy="14207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Univers Condensed" panose="020B0506020202050204" pitchFamily="34" charset="0"/>
              </a:rPr>
              <a:t>General Information about respondents</a:t>
            </a:r>
            <a:endParaRPr lang="en-US" dirty="0">
              <a:solidFill>
                <a:srgbClr val="C00000"/>
              </a:solidFill>
              <a:latin typeface="Univers Condensed" panose="020B050602020205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57475" y="7116094"/>
            <a:ext cx="409339" cy="402483"/>
          </a:xfrm>
        </p:spPr>
        <p:txBody>
          <a:bodyPr/>
          <a:lstStyle/>
          <a:p>
            <a:fld id="{FCD79287-3AD4-5842-ADC3-1D59AD612149}" type="slidenum">
              <a:rPr lang="en-US" sz="1400" smtClean="0">
                <a:solidFill>
                  <a:srgbClr val="292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400" dirty="0">
              <a:solidFill>
                <a:srgbClr val="292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34A90FB-BC9E-41A7-B2FC-AEE1830F1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68768"/>
              </p:ext>
            </p:extLst>
          </p:nvPr>
        </p:nvGraphicFramePr>
        <p:xfrm>
          <a:off x="129441" y="1478824"/>
          <a:ext cx="8514608" cy="513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7D909AF-C12E-4FBD-A13D-60BB1E9DC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837879"/>
              </p:ext>
            </p:extLst>
          </p:nvPr>
        </p:nvGraphicFramePr>
        <p:xfrm>
          <a:off x="6770760" y="1478824"/>
          <a:ext cx="3462662" cy="554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A4895C-1816-4FC2-84D1-9B66141FB95C}"/>
              </a:ext>
            </a:extLst>
          </p:cNvPr>
          <p:cNvCxnSpPr>
            <a:cxnSpLocks/>
          </p:cNvCxnSpPr>
          <p:nvPr/>
        </p:nvCxnSpPr>
        <p:spPr>
          <a:xfrm>
            <a:off x="447475" y="664739"/>
            <a:ext cx="0" cy="74741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CA135-7895-4630-AC22-6D61E5D6CE4F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59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Gate_ZUZ-5280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268" y="772765"/>
            <a:ext cx="4924543" cy="6014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718CC-2D50-0345-9270-C00DBE69A7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49" y="3157195"/>
            <a:ext cx="3941257" cy="1293649"/>
          </a:xfrm>
          <a:prstGeom prst="rect">
            <a:avLst/>
          </a:prstGeom>
        </p:spPr>
      </p:pic>
      <p:sp>
        <p:nvSpPr>
          <p:cNvPr id="13" name="Название 13">
            <a:extLst>
              <a:ext uri="{FF2B5EF4-FFF2-40B4-BE49-F238E27FC236}">
                <a16:creationId xmlns:a16="http://schemas.microsoft.com/office/drawing/2014/main" id="{8A3E314E-8E3A-4BE9-9DD7-4200F9D98CF9}"/>
              </a:ext>
            </a:extLst>
          </p:cNvPr>
          <p:cNvSpPr txBox="1">
            <a:spLocks/>
          </p:cNvSpPr>
          <p:nvPr/>
        </p:nvSpPr>
        <p:spPr>
          <a:xfrm>
            <a:off x="115141" y="2671379"/>
            <a:ext cx="2620923" cy="22681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9" b="1" dirty="0">
                <a:solidFill>
                  <a:srgbClr val="DA1F3D"/>
                </a:solidFill>
                <a:latin typeface="Univers Condensed" panose="020B0506020202050204" pitchFamily="34" charset="0"/>
                <a:cs typeface="Trebuchet MS"/>
              </a:rPr>
              <a:t>SURVEY RESULTS</a:t>
            </a:r>
            <a:endParaRPr lang="ru-RU" sz="3274" dirty="0">
              <a:solidFill>
                <a:srgbClr val="DA1F3D"/>
              </a:solidFill>
              <a:latin typeface="Univers Condensed" panose="020B0506020202050204" pitchFamily="34" charset="0"/>
              <a:cs typeface="Trebuchet MS"/>
            </a:endParaRPr>
          </a:p>
        </p:txBody>
      </p:sp>
      <p:sp>
        <p:nvSpPr>
          <p:cNvPr id="14" name="Название 13">
            <a:extLst>
              <a:ext uri="{FF2B5EF4-FFF2-40B4-BE49-F238E27FC236}">
                <a16:creationId xmlns:a16="http://schemas.microsoft.com/office/drawing/2014/main" id="{626989BF-2DCC-4086-9F43-950DD355F182}"/>
              </a:ext>
            </a:extLst>
          </p:cNvPr>
          <p:cNvSpPr txBox="1">
            <a:spLocks/>
          </p:cNvSpPr>
          <p:nvPr/>
        </p:nvSpPr>
        <p:spPr>
          <a:xfrm>
            <a:off x="3305198" y="3371344"/>
            <a:ext cx="2247872" cy="86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l"/>
            <a:r>
              <a:rPr lang="en-US" sz="1637" b="1" dirty="0">
                <a:solidFill>
                  <a:srgbClr val="003C71"/>
                </a:solidFill>
                <a:latin typeface="Univers Condensed" panose="020B0506020202050204" pitchFamily="34" charset="0"/>
              </a:rPr>
              <a:t>1 Analysis and Remediation of Underlying Misconduct</a:t>
            </a:r>
            <a:endParaRPr lang="ru-RU" sz="1286" b="1" dirty="0">
              <a:solidFill>
                <a:srgbClr val="003C71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0986E-F16D-48D3-865A-7408A9D9B670}"/>
              </a:ext>
            </a:extLst>
          </p:cNvPr>
          <p:cNvCxnSpPr/>
          <p:nvPr/>
        </p:nvCxnSpPr>
        <p:spPr>
          <a:xfrm>
            <a:off x="3159446" y="2987418"/>
            <a:ext cx="0" cy="157087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1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65" y="687164"/>
            <a:ext cx="9901409" cy="735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1 Analysis and Remediation of Underlying Misconduct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48855" y="7112431"/>
            <a:ext cx="409339" cy="402483"/>
          </a:xfrm>
        </p:spPr>
        <p:txBody>
          <a:bodyPr/>
          <a:lstStyle/>
          <a:p>
            <a:fld id="{FCD79287-3AD4-5842-ADC3-1D59AD612149}" type="slidenum">
              <a:rPr lang="en-US" sz="1400" smtClean="0">
                <a:solidFill>
                  <a:srgbClr val="292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400" dirty="0">
              <a:solidFill>
                <a:srgbClr val="292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DF89C3-2CE1-4E49-942E-F51B9E408386}"/>
              </a:ext>
            </a:extLst>
          </p:cNvPr>
          <p:cNvCxnSpPr>
            <a:cxnSpLocks/>
          </p:cNvCxnSpPr>
          <p:nvPr/>
        </p:nvCxnSpPr>
        <p:spPr>
          <a:xfrm>
            <a:off x="447475" y="687164"/>
            <a:ext cx="0" cy="73511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CDBEF87-4E20-497F-9D74-3C927ABCD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6" y="2054076"/>
            <a:ext cx="9901408" cy="3095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A4B5F1-F3AF-47E7-80BA-4694A832B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75" y="2560693"/>
            <a:ext cx="9901408" cy="272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B2512-592C-407A-8DE8-EBDDDE452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75" y="3066048"/>
            <a:ext cx="9901409" cy="246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8F280F-6840-4CD9-90C1-47823CE4A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76" y="3580521"/>
            <a:ext cx="9901408" cy="3001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F3F139-FB0D-4C0F-8521-792D488B3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476" y="4079905"/>
            <a:ext cx="9901409" cy="25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3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Gate_ZUZ-5280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268" y="772765"/>
            <a:ext cx="4924543" cy="6014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718CC-2D50-0345-9270-C00DBE69A7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49" y="3157195"/>
            <a:ext cx="3941257" cy="1293649"/>
          </a:xfrm>
          <a:prstGeom prst="rect">
            <a:avLst/>
          </a:prstGeom>
        </p:spPr>
      </p:pic>
      <p:sp>
        <p:nvSpPr>
          <p:cNvPr id="13" name="Название 13">
            <a:extLst>
              <a:ext uri="{FF2B5EF4-FFF2-40B4-BE49-F238E27FC236}">
                <a16:creationId xmlns:a16="http://schemas.microsoft.com/office/drawing/2014/main" id="{8A3E314E-8E3A-4BE9-9DD7-4200F9D98CF9}"/>
              </a:ext>
            </a:extLst>
          </p:cNvPr>
          <p:cNvSpPr txBox="1">
            <a:spLocks/>
          </p:cNvSpPr>
          <p:nvPr/>
        </p:nvSpPr>
        <p:spPr>
          <a:xfrm>
            <a:off x="115141" y="2671379"/>
            <a:ext cx="2620923" cy="22681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9" b="1" dirty="0">
                <a:solidFill>
                  <a:srgbClr val="DA1F3D"/>
                </a:solidFill>
                <a:latin typeface="Univers Condensed" panose="020B0506020202050204" pitchFamily="34" charset="0"/>
                <a:cs typeface="Trebuchet MS"/>
              </a:rPr>
              <a:t>SURVEY RESULTS</a:t>
            </a:r>
            <a:endParaRPr lang="ru-RU" sz="3274" dirty="0">
              <a:solidFill>
                <a:srgbClr val="DA1F3D"/>
              </a:solidFill>
              <a:latin typeface="Univers Condensed" panose="020B0506020202050204" pitchFamily="34" charset="0"/>
              <a:cs typeface="Trebuchet MS"/>
            </a:endParaRPr>
          </a:p>
        </p:txBody>
      </p:sp>
      <p:sp>
        <p:nvSpPr>
          <p:cNvPr id="14" name="Название 13">
            <a:extLst>
              <a:ext uri="{FF2B5EF4-FFF2-40B4-BE49-F238E27FC236}">
                <a16:creationId xmlns:a16="http://schemas.microsoft.com/office/drawing/2014/main" id="{626989BF-2DCC-4086-9F43-950DD355F182}"/>
              </a:ext>
            </a:extLst>
          </p:cNvPr>
          <p:cNvSpPr txBox="1">
            <a:spLocks/>
          </p:cNvSpPr>
          <p:nvPr/>
        </p:nvSpPr>
        <p:spPr>
          <a:xfrm>
            <a:off x="3305198" y="3371344"/>
            <a:ext cx="2247872" cy="86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l"/>
            <a:r>
              <a:rPr lang="en-US" sz="1637" b="1" dirty="0">
                <a:solidFill>
                  <a:srgbClr val="003C71"/>
                </a:solidFill>
                <a:latin typeface="Univers Condensed" panose="020B0506020202050204" pitchFamily="34" charset="0"/>
              </a:rPr>
              <a:t>2 Senior and Middle Management</a:t>
            </a:r>
            <a:endParaRPr lang="ru-RU" sz="1286" b="1" dirty="0">
              <a:solidFill>
                <a:srgbClr val="003C71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0986E-F16D-48D3-865A-7408A9D9B670}"/>
              </a:ext>
            </a:extLst>
          </p:cNvPr>
          <p:cNvCxnSpPr/>
          <p:nvPr/>
        </p:nvCxnSpPr>
        <p:spPr>
          <a:xfrm>
            <a:off x="3159446" y="2987418"/>
            <a:ext cx="0" cy="157087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0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DEF3-6B3E-4207-B9E2-F69C5254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13" y="866274"/>
            <a:ext cx="7946983" cy="6482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Univers Condensed" panose="020B0506020202050204" pitchFamily="34" charset="0"/>
              </a:rPr>
              <a:t>2 Senior and Middle Management</a:t>
            </a:r>
            <a:br>
              <a:rPr lang="uk-UA" dirty="0">
                <a:solidFill>
                  <a:srgbClr val="C00000"/>
                </a:solidFill>
                <a:latin typeface="Univers Condensed" panose="020B0506020202050204" pitchFamily="34" charset="0"/>
              </a:rPr>
            </a:br>
            <a:endParaRPr lang="uk-UA" dirty="0">
              <a:solidFill>
                <a:srgbClr val="C00000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DE0144-DE2B-4981-9E55-D1DCF572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79287-3AD4-5842-ADC3-1D59AD6121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cs typeface="Helvetica" charset="0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cs typeface="Helvetic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84ED9D-3A4B-4D24-9792-E701A50C1A81}"/>
              </a:ext>
            </a:extLst>
          </p:cNvPr>
          <p:cNvCxnSpPr>
            <a:cxnSpLocks/>
          </p:cNvCxnSpPr>
          <p:nvPr/>
        </p:nvCxnSpPr>
        <p:spPr>
          <a:xfrm>
            <a:off x="447475" y="687164"/>
            <a:ext cx="0" cy="73511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76045D0-E203-428D-A3E1-434369A4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14" y="1841385"/>
            <a:ext cx="9517430" cy="277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F9C240-7230-4FF1-85EC-08E5C79BB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0" y="2408226"/>
            <a:ext cx="9517430" cy="257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A74549-F370-4324-A495-4C90CE54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14" y="2993054"/>
            <a:ext cx="9518318" cy="414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C518B6-3288-4DF9-AE8D-E6A673473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38" y="1841385"/>
            <a:ext cx="9516985" cy="537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75A5D6-015D-43DC-AEA0-A82620F24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38" y="2411751"/>
            <a:ext cx="9520094" cy="265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655B7B-4FBD-45ED-AE21-0150AB546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190" y="3161382"/>
            <a:ext cx="9520094" cy="231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88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Gate_ZUZ-5280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7268" y="772765"/>
            <a:ext cx="4924543" cy="6014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718CC-2D50-0345-9270-C00DBE69A7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49" y="3157195"/>
            <a:ext cx="3941257" cy="1293649"/>
          </a:xfrm>
          <a:prstGeom prst="rect">
            <a:avLst/>
          </a:prstGeom>
        </p:spPr>
      </p:pic>
      <p:sp>
        <p:nvSpPr>
          <p:cNvPr id="13" name="Название 13">
            <a:extLst>
              <a:ext uri="{FF2B5EF4-FFF2-40B4-BE49-F238E27FC236}">
                <a16:creationId xmlns:a16="http://schemas.microsoft.com/office/drawing/2014/main" id="{8A3E314E-8E3A-4BE9-9DD7-4200F9D98CF9}"/>
              </a:ext>
            </a:extLst>
          </p:cNvPr>
          <p:cNvSpPr txBox="1">
            <a:spLocks/>
          </p:cNvSpPr>
          <p:nvPr/>
        </p:nvSpPr>
        <p:spPr>
          <a:xfrm>
            <a:off x="115141" y="2671379"/>
            <a:ext cx="2620923" cy="22681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9" b="1" dirty="0">
                <a:solidFill>
                  <a:srgbClr val="DA1F3D"/>
                </a:solidFill>
                <a:latin typeface="Univers Condensed" panose="020B0506020202050204" pitchFamily="34" charset="0"/>
                <a:cs typeface="Trebuchet MS"/>
              </a:rPr>
              <a:t>SURVEY RESULTS</a:t>
            </a:r>
            <a:endParaRPr lang="ru-RU" sz="3274" dirty="0">
              <a:solidFill>
                <a:srgbClr val="DA1F3D"/>
              </a:solidFill>
              <a:latin typeface="Univers Condensed" panose="020B0506020202050204" pitchFamily="34" charset="0"/>
              <a:cs typeface="Trebuchet MS"/>
            </a:endParaRPr>
          </a:p>
        </p:txBody>
      </p:sp>
      <p:sp>
        <p:nvSpPr>
          <p:cNvPr id="14" name="Название 13">
            <a:extLst>
              <a:ext uri="{FF2B5EF4-FFF2-40B4-BE49-F238E27FC236}">
                <a16:creationId xmlns:a16="http://schemas.microsoft.com/office/drawing/2014/main" id="{626989BF-2DCC-4086-9F43-950DD355F182}"/>
              </a:ext>
            </a:extLst>
          </p:cNvPr>
          <p:cNvSpPr txBox="1">
            <a:spLocks/>
          </p:cNvSpPr>
          <p:nvPr/>
        </p:nvSpPr>
        <p:spPr>
          <a:xfrm>
            <a:off x="3305198" y="3371344"/>
            <a:ext cx="2247872" cy="86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l"/>
            <a:r>
              <a:rPr lang="en-US" sz="1637" b="1" dirty="0">
                <a:solidFill>
                  <a:srgbClr val="003C71"/>
                </a:solidFill>
                <a:latin typeface="Univers Condensed" panose="020B0506020202050204" pitchFamily="34" charset="0"/>
              </a:rPr>
              <a:t>3 Autonomy and Resources</a:t>
            </a:r>
            <a:endParaRPr lang="ru-RU" sz="1286" b="1" dirty="0">
              <a:solidFill>
                <a:srgbClr val="003C71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0986E-F16D-48D3-865A-7408A9D9B670}"/>
              </a:ext>
            </a:extLst>
          </p:cNvPr>
          <p:cNvCxnSpPr/>
          <p:nvPr/>
        </p:nvCxnSpPr>
        <p:spPr>
          <a:xfrm>
            <a:off x="3159446" y="2987418"/>
            <a:ext cx="0" cy="157087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65" y="687164"/>
            <a:ext cx="6699383" cy="735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Univers Condensed" panose="020B0506020202050204" pitchFamily="34" charset="0"/>
                <a:cs typeface="Arial" panose="020B0604020202020204" pitchFamily="34" charset="0"/>
              </a:rPr>
              <a:t>3 Autonomy and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48855" y="7112431"/>
            <a:ext cx="409339" cy="402483"/>
          </a:xfrm>
        </p:spPr>
        <p:txBody>
          <a:bodyPr/>
          <a:lstStyle/>
          <a:p>
            <a:fld id="{FCD79287-3AD4-5842-ADC3-1D59AD612149}" type="slidenum">
              <a:rPr lang="en-US" sz="1400" smtClean="0">
                <a:solidFill>
                  <a:srgbClr val="292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400" dirty="0">
              <a:solidFill>
                <a:srgbClr val="292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4FFA6D-5485-49BD-8CEB-EC54E7DC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7897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8" name="Rectangle 567">
            <a:extLst>
              <a:ext uri="{FF2B5EF4-FFF2-40B4-BE49-F238E27FC236}">
                <a16:creationId xmlns:a16="http://schemas.microsoft.com/office/drawing/2014/main" id="{0450475A-F0D0-4998-A78C-C6E90C31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449560"/>
            <a:ext cx="67945" cy="18288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U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434BD7-8B48-44FB-BD7B-CEAD8E1C1CE6}"/>
              </a:ext>
            </a:extLst>
          </p:cNvPr>
          <p:cNvCxnSpPr>
            <a:cxnSpLocks/>
          </p:cNvCxnSpPr>
          <p:nvPr/>
        </p:nvCxnSpPr>
        <p:spPr>
          <a:xfrm>
            <a:off x="447475" y="687164"/>
            <a:ext cx="0" cy="73511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F45FBB8-704B-4C0A-ABCE-9FC42A0A4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65" y="2082859"/>
            <a:ext cx="9353529" cy="28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C139AB-D44D-4E70-906A-37C0C688E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65" y="2647665"/>
            <a:ext cx="9353529" cy="3258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AD794D-1FCC-4D1A-A30A-2838D2839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65" y="3212217"/>
            <a:ext cx="9353529" cy="367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CDC1AD-B4A9-44E0-BB69-DC04E4861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65" y="2082859"/>
            <a:ext cx="9353529" cy="4026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40F-177B-43FD-8132-C6473DE26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65" y="2655193"/>
            <a:ext cx="9353529" cy="326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F9B375-5AAC-46CC-AC64-FC4CE1183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665" y="3245003"/>
            <a:ext cx="9353529" cy="403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4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B72488E37AD0449353F7F0F28F823E" ma:contentTypeVersion="12" ma:contentTypeDescription="Create a new document." ma:contentTypeScope="" ma:versionID="34c6d2e39fe7b66aa23b040294e3d10c">
  <xsd:schema xmlns:xsd="http://www.w3.org/2001/XMLSchema" xmlns:xs="http://www.w3.org/2001/XMLSchema" xmlns:p="http://schemas.microsoft.com/office/2006/metadata/properties" xmlns:ns3="1d78b18a-1f12-474c-9064-cf330727d007" xmlns:ns4="63526dbb-491e-462b-b263-56e19c4912cb" targetNamespace="http://schemas.microsoft.com/office/2006/metadata/properties" ma:root="true" ma:fieldsID="467b2a54e3744265be97ce97cc9ee823" ns3:_="" ns4:_="">
    <xsd:import namespace="1d78b18a-1f12-474c-9064-cf330727d007"/>
    <xsd:import namespace="63526dbb-491e-462b-b263-56e19c4912c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8b18a-1f12-474c-9064-cf330727d0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26dbb-491e-462b-b263-56e19c4912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27B19D-9041-4884-8BD0-14CC5E49F3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167584-DFD4-4A3F-B2AA-F67169A50EAD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63526dbb-491e-462b-b263-56e19c4912cb"/>
    <ds:schemaRef ds:uri="1d78b18a-1f12-474c-9064-cf330727d00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FE72DB1-6809-436B-AD08-D96FABFDC3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8b18a-1f12-474c-9064-cf330727d007"/>
    <ds:schemaRef ds:uri="63526dbb-491e-462b-b263-56e19c4912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5287</TotalTime>
  <Words>441</Words>
  <Application>Microsoft Office PowerPoint</Application>
  <PresentationFormat>Довільний</PresentationFormat>
  <Paragraphs>94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Univers Condensed</vt:lpstr>
      <vt:lpstr>Univers Condensed Light</vt:lpstr>
      <vt:lpstr>Office Theme</vt:lpstr>
      <vt:lpstr>Презентація PowerPoint</vt:lpstr>
      <vt:lpstr>Презентація PowerPoint</vt:lpstr>
      <vt:lpstr>General Information about respondents</vt:lpstr>
      <vt:lpstr>Презентація PowerPoint</vt:lpstr>
      <vt:lpstr>1 Analysis and Remediation of Underlying Misconduct</vt:lpstr>
      <vt:lpstr>Презентація PowerPoint</vt:lpstr>
      <vt:lpstr>2 Senior and Middle Management </vt:lpstr>
      <vt:lpstr>Презентація PowerPoint</vt:lpstr>
      <vt:lpstr>3 Autonomy and Resources</vt:lpstr>
      <vt:lpstr>Презентація PowerPoint</vt:lpstr>
      <vt:lpstr>4 Policies and Procedures</vt:lpstr>
      <vt:lpstr>4 Policies and Procedures</vt:lpstr>
      <vt:lpstr>Презентація PowerPoint</vt:lpstr>
      <vt:lpstr>5 Risk assessment</vt:lpstr>
      <vt:lpstr>Презентація PowerPoint</vt:lpstr>
      <vt:lpstr>6 Training and Communication</vt:lpstr>
      <vt:lpstr>6 Training and Communication</vt:lpstr>
      <vt:lpstr>Презентація PowerPoint</vt:lpstr>
      <vt:lpstr>7 Confidential Reporting and Investigation</vt:lpstr>
      <vt:lpstr>Презентація PowerPoint</vt:lpstr>
      <vt:lpstr>8 Incentives and Disciplinary Measures</vt:lpstr>
      <vt:lpstr>Презентація PowerPoint</vt:lpstr>
      <vt:lpstr>9 Continuous Improvement, Periodic Testing and  Review</vt:lpstr>
      <vt:lpstr>Презентація PowerPoint</vt:lpstr>
      <vt:lpstr>10 Third parties’ check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Ksenia Velychko</cp:lastModifiedBy>
  <cp:revision>277</cp:revision>
  <cp:lastPrinted>2020-02-19T20:07:19Z</cp:lastPrinted>
  <dcterms:created xsi:type="dcterms:W3CDTF">2018-01-29T18:11:42Z</dcterms:created>
  <dcterms:modified xsi:type="dcterms:W3CDTF">2020-02-28T10:33:47Z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0x01010092B72488E37AD0449353F7F0F28F823E</vt:lpwstr>
  </property>
  <property fmtid="{D5CDD505-2E9C-101B-9397-08002B2CF9AE}" pid="3" name="Order">
    <vt:r8>399200</vt:r8>
  </property>
</Properties>
</file>